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1" r:id="rId3"/>
    <p:sldId id="262" r:id="rId4"/>
    <p:sldId id="285" r:id="rId5"/>
    <p:sldId id="292" r:id="rId6"/>
    <p:sldId id="275" r:id="rId7"/>
    <p:sldId id="265" r:id="rId8"/>
    <p:sldId id="276" r:id="rId9"/>
    <p:sldId id="293" r:id="rId10"/>
    <p:sldId id="270" r:id="rId11"/>
    <p:sldId id="268" r:id="rId12"/>
    <p:sldId id="272" r:id="rId13"/>
    <p:sldId id="291" r:id="rId14"/>
    <p:sldId id="269" r:id="rId15"/>
    <p:sldId id="294" r:id="rId16"/>
    <p:sldId id="284" r:id="rId17"/>
    <p:sldId id="282" r:id="rId18"/>
    <p:sldId id="283" r:id="rId19"/>
    <p:sldId id="264" r:id="rId20"/>
    <p:sldId id="260" r:id="rId21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00"/>
    <a:srgbClr val="FF99CC"/>
    <a:srgbClr val="34EC6D"/>
    <a:srgbClr val="6730F0"/>
    <a:srgbClr val="FF3300"/>
    <a:srgbClr val="9966FF"/>
    <a:srgbClr val="00FFFF"/>
    <a:srgbClr val="FF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1" autoAdjust="0"/>
    <p:restoredTop sz="94265" autoAdjust="0"/>
  </p:normalViewPr>
  <p:slideViewPr>
    <p:cSldViewPr>
      <p:cViewPr>
        <p:scale>
          <a:sx n="64" d="100"/>
          <a:sy n="64" d="100"/>
        </p:scale>
        <p:origin x="-1122" y="-2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216" y="2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/>
          <a:lstStyle>
            <a:lvl1pPr algn="r">
              <a:defRPr sz="1200"/>
            </a:lvl1pPr>
          </a:lstStyle>
          <a:p>
            <a:fld id="{AC4AE4F8-301E-4348-9324-295577C2C78E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518120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216" y="9518120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 anchor="b"/>
          <a:lstStyle>
            <a:lvl1pPr algn="r">
              <a:defRPr sz="1200"/>
            </a:lvl1pPr>
          </a:lstStyle>
          <a:p>
            <a:fld id="{07A62F77-B460-4B75-BD6A-7A6A7F52E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1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/>
          <a:lstStyle>
            <a:lvl1pPr algn="r">
              <a:defRPr sz="1200"/>
            </a:lvl1pPr>
          </a:lstStyle>
          <a:p>
            <a:fld id="{86FD4C7E-9682-4A01-AA99-29408F5FF47E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0888"/>
            <a:ext cx="5426075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200" tIns="44600" rIns="89200" bIns="4460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060"/>
            <a:ext cx="5511453" cy="4510300"/>
          </a:xfrm>
          <a:prstGeom prst="rect">
            <a:avLst/>
          </a:prstGeom>
        </p:spPr>
        <p:txBody>
          <a:bodyPr vert="horz" lIns="89200" tIns="44600" rIns="89200" bIns="4460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19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19"/>
            <a:ext cx="2984408" cy="500626"/>
          </a:xfrm>
          <a:prstGeom prst="rect">
            <a:avLst/>
          </a:prstGeom>
        </p:spPr>
        <p:txBody>
          <a:bodyPr vert="horz" lIns="89200" tIns="44600" rIns="89200" bIns="44600" rtlCol="0" anchor="b"/>
          <a:lstStyle>
            <a:lvl1pPr algn="r">
              <a:defRPr sz="1200"/>
            </a:lvl1pPr>
          </a:lstStyle>
          <a:p>
            <a:fld id="{7196867B-6343-4210-8A0A-15AD690391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6867B-6343-4210-8A0A-15AD6903913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6867B-6343-4210-8A0A-15AD6903913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6867B-6343-4210-8A0A-15AD6903913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6867B-6343-4210-8A0A-15AD6903913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DEFB3-5C9A-48C8-A338-AAA04165BDE0}" type="datetimeFigureOut">
              <a:rPr lang="ru-RU" smtClean="0"/>
              <a:pPr/>
              <a:t>15.05.2015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0D7D-ACA4-4E5C-9D68-258BB70EB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3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2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1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3.pn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3.png"/><Relationship Id="rId9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1.jpeg"/><Relationship Id="rId5" Type="http://schemas.openxmlformats.org/officeDocument/2006/relationships/image" Target="../media/image76.jpeg"/><Relationship Id="rId10" Type="http://schemas.openxmlformats.org/officeDocument/2006/relationships/image" Target="../media/image80.png"/><Relationship Id="rId4" Type="http://schemas.openxmlformats.org/officeDocument/2006/relationships/image" Target="../media/image75.jpe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.jpeg"/><Relationship Id="rId7" Type="http://schemas.openxmlformats.org/officeDocument/2006/relationships/image" Target="../media/image10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gif"/><Relationship Id="rId5" Type="http://schemas.openxmlformats.org/officeDocument/2006/relationships/image" Target="../media/image10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.pn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5" y="0"/>
            <a:ext cx="9901605" cy="6858000"/>
          </a:xfrm>
          <a:prstGeom prst="rect">
            <a:avLst/>
          </a:prstGeom>
        </p:spPr>
      </p:pic>
      <p:pic>
        <p:nvPicPr>
          <p:cNvPr id="11" name="Рисунок 10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28"/>
            <a:ext cx="1399052" cy="13681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4608" y="0"/>
            <a:ext cx="655272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ea typeface="Calibri" pitchFamily="34" charset="0"/>
                <a:cs typeface="Browallia New" pitchFamily="34" charset="-34"/>
              </a:rPr>
              <a:t>Государственное бюджетное дошкольное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ea typeface="Calibri" pitchFamily="34" charset="0"/>
                <a:cs typeface="Browallia New" pitchFamily="34" charset="-34"/>
              </a:rPr>
              <a:t>образовательное учреждение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ea typeface="Calibri" pitchFamily="34" charset="0"/>
                <a:cs typeface="Browallia New" pitchFamily="34" charset="-34"/>
              </a:rPr>
              <a:t>центр</a:t>
            </a:r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cs typeface="Browallia New" pitchFamily="34" charset="-34"/>
              </a:rPr>
              <a:t> </a:t>
            </a:r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ea typeface="Calibri" pitchFamily="34" charset="0"/>
                <a:cs typeface="Browallia New" pitchFamily="34" charset="-34"/>
              </a:rPr>
              <a:t>развития ребенка - детский сад №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ea typeface="Calibri" pitchFamily="34" charset="0"/>
                <a:cs typeface="Browallia New" pitchFamily="34" charset="-34"/>
              </a:rPr>
              <a:t>Красносельского района </a:t>
            </a:r>
            <a:endParaRPr lang="ru-RU" sz="2300" b="1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  <a:cs typeface="Browallia New" pitchFamily="34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  <a:ea typeface="Calibri" pitchFamily="34" charset="0"/>
                <a:cs typeface="Browallia New" pitchFamily="34" charset="-34"/>
              </a:rPr>
              <a:t>Санкт-Петербурга</a:t>
            </a:r>
          </a:p>
        </p:txBody>
      </p:sp>
      <p:pic>
        <p:nvPicPr>
          <p:cNvPr id="13" name="Рисунок 12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9264" y="260648"/>
            <a:ext cx="1465742" cy="11521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60512" y="3429000"/>
            <a:ext cx="81369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Тема проекта:</a:t>
            </a:r>
          </a:p>
          <a:p>
            <a:pPr algn="ctr"/>
            <a:r>
              <a:rPr lang="ru-RU" sz="38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«Чем мусора меньше, тем чище Земля»</a:t>
            </a:r>
            <a:endParaRPr lang="ru-RU" sz="3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12640" y="2132856"/>
            <a:ext cx="6192688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ea typeface="SimSun-ExtB" pitchFamily="49" charset="-122"/>
                <a:cs typeface="Times New Roman" pitchFamily="18" charset="0"/>
              </a:rPr>
              <a:t>Международная программа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ea typeface="SimSun-ExtB" pitchFamily="49" charset="-122"/>
                <a:cs typeface="Times New Roman" pitchFamily="18" charset="0"/>
              </a:rPr>
              <a:t>«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itchFamily="66" charset="0"/>
                <a:ea typeface="SimSun-ExtB" pitchFamily="49" charset="-122"/>
                <a:cs typeface="Times New Roman" pitchFamily="18" charset="0"/>
              </a:rPr>
              <a:t>Эко-Школы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ea typeface="SimSun-ExtB" pitchFamily="49" charset="-122"/>
                <a:cs typeface="Times New Roman" pitchFamily="18" charset="0"/>
              </a:rPr>
              <a:t>/ Зеленый флаг»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  <a:cs typeface="Browallia New" pitchFamily="34" charset="-34"/>
            </a:endParaRPr>
          </a:p>
        </p:txBody>
      </p:sp>
      <p:pic>
        <p:nvPicPr>
          <p:cNvPr id="17" name="Рисунок 16" descr="0_798e3_7e4b98e5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6856" y="4797152"/>
            <a:ext cx="2273937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6576" y="332656"/>
            <a:ext cx="78488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№ 3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Мастер-класс   совместно со школьниками «Мастерская деда Мороза»</a:t>
            </a:r>
          </a:p>
        </p:txBody>
      </p:sp>
      <p:pic>
        <p:nvPicPr>
          <p:cNvPr id="7" name="Рисунок 6" descr="DSC042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4808" y="4221088"/>
            <a:ext cx="316835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4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3200" y="3140968"/>
            <a:ext cx="2809860" cy="226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417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480" y="3356992"/>
            <a:ext cx="280831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44488" y="1340768"/>
            <a:ext cx="921702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	Перед новогодними праздниками наши педагоги провели творческую мастерскую по изготовлению ёлочных игрушек из старых журналов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для детей подготовительной группы и учащихся 1-го класса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СОШ №382. Готовыми работами украсили ёлочку. Самые лучшие украшения те, что сделаны своими руками!</a:t>
            </a:r>
          </a:p>
        </p:txBody>
      </p:sp>
      <p:pic>
        <p:nvPicPr>
          <p:cNvPr id="19457" name="Picture 1" descr="F:\1388274926_pb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2560" y="5589240"/>
            <a:ext cx="819572" cy="1008112"/>
          </a:xfrm>
          <a:prstGeom prst="rect">
            <a:avLst/>
          </a:prstGeom>
          <a:noFill/>
        </p:spPr>
      </p:pic>
      <p:pic>
        <p:nvPicPr>
          <p:cNvPr id="19459" name="Picture 3" descr="F:\work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5248" y="5661248"/>
            <a:ext cx="1051694" cy="101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с4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41531" y="0"/>
            <a:ext cx="1064469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зеленый флаг\эко-фото\20150414_1153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074" y="5143512"/>
            <a:ext cx="3071834" cy="148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3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4569" y="188640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№ 3 Выставка «Космос начинается на Земле»</a:t>
            </a:r>
            <a:endParaRPr lang="ru-RU" sz="3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6496" y="764704"/>
            <a:ext cx="928903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/>
              <a:t>	</a:t>
            </a:r>
            <a:r>
              <a:rPr lang="ru-RU" sz="2300" dirty="0" smtClean="0">
                <a:solidFill>
                  <a:srgbClr val="002060"/>
                </a:solidFill>
              </a:rPr>
              <a:t>В </a:t>
            </a:r>
            <a:r>
              <a:rPr lang="ru-RU" sz="2300" b="1" dirty="0" smtClean="0">
                <a:solidFill>
                  <a:srgbClr val="002060"/>
                </a:solidFill>
              </a:rPr>
              <a:t>Дни, посвященные  Космонавтике, </a:t>
            </a:r>
            <a:r>
              <a:rPr lang="ru-RU" sz="2300" dirty="0" smtClean="0">
                <a:solidFill>
                  <a:srgbClr val="002060"/>
                </a:solidFill>
              </a:rPr>
              <a:t>в нашем саду проводилась </a:t>
            </a:r>
            <a:r>
              <a:rPr lang="ru-RU" sz="2300" b="1" dirty="0" smtClean="0">
                <a:solidFill>
                  <a:srgbClr val="002060"/>
                </a:solidFill>
              </a:rPr>
              <a:t>выставка</a:t>
            </a:r>
            <a:r>
              <a:rPr lang="ru-RU" sz="2300" dirty="0" smtClean="0">
                <a:solidFill>
                  <a:srgbClr val="002060"/>
                </a:solidFill>
              </a:rPr>
              <a:t> творческих работ из бросового материала. </a:t>
            </a:r>
            <a:r>
              <a:rPr lang="ru-RU" sz="2300" b="1" dirty="0" smtClean="0">
                <a:solidFill>
                  <a:srgbClr val="002060"/>
                </a:solidFill>
              </a:rPr>
              <a:t>Более 120 работ </a:t>
            </a:r>
            <a:r>
              <a:rPr lang="ru-RU" sz="2300" dirty="0" smtClean="0">
                <a:solidFill>
                  <a:srgbClr val="002060"/>
                </a:solidFill>
              </a:rPr>
              <a:t>было представлено. Всю неделю экспозиция радовала детей, родителей и сотрудников. Всем желающим было предложено </a:t>
            </a:r>
            <a:r>
              <a:rPr lang="ru-RU" sz="2300" dirty="0" err="1" smtClean="0">
                <a:solidFill>
                  <a:srgbClr val="002060"/>
                </a:solidFill>
              </a:rPr>
              <a:t>проголововать</a:t>
            </a:r>
            <a:r>
              <a:rPr lang="ru-RU" sz="2300" dirty="0" smtClean="0">
                <a:solidFill>
                  <a:srgbClr val="002060"/>
                </a:solidFill>
              </a:rPr>
              <a:t> за понравившуюся поделку. </a:t>
            </a:r>
            <a:endParaRPr lang="ru-RU" sz="2300" dirty="0">
              <a:solidFill>
                <a:srgbClr val="002060"/>
              </a:solidFill>
            </a:endParaRPr>
          </a:p>
        </p:txBody>
      </p:sp>
      <p:pic>
        <p:nvPicPr>
          <p:cNvPr id="18433" name="Picture 1" descr="E:\Документы\стенд доклад\Новая папка\космос\DSC08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888" y="2276872"/>
            <a:ext cx="2088232" cy="226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E:\Документы\стенд доклад\Новая папка\космос\DSC081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480" y="2636912"/>
            <a:ext cx="313816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E:\Документы\стенд доклад\Новая папка\космос\DSC082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4808" y="4769768"/>
            <a:ext cx="2880320" cy="189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E:\Документы\стенд доклад\Новая папка\космос\DSC080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3160" y="2420888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E:\Документы\стенд доклад\Новая папка\космос\DSC078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65168" y="4649957"/>
            <a:ext cx="3018958" cy="220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E:\Документы\стенд доклад\Новая папка\космос\DSC0822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2480" y="4725144"/>
            <a:ext cx="268101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с4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33140" y="0"/>
            <a:ext cx="972860" cy="764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3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57246" cy="936104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424608" y="0"/>
            <a:ext cx="77489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№ 3 Конкурс «Огород на подоконнике»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620688"/>
            <a:ext cx="97055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	Каждая группа детского сада приняла участие в этом конкурсе. </a:t>
            </a:r>
            <a:r>
              <a:rPr lang="ru-RU" sz="23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Педагоги, родители и воспитатели </a:t>
            </a:r>
            <a:r>
              <a:rPr lang="ru-RU" sz="23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трудились в создании </a:t>
            </a:r>
            <a:r>
              <a:rPr lang="ru-RU" sz="23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мини-огородов из бросового материала</a:t>
            </a:r>
            <a:r>
              <a:rPr lang="ru-RU" sz="23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 Было посажено около </a:t>
            </a:r>
            <a:r>
              <a:rPr lang="ru-RU" sz="23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полусотни цветов</a:t>
            </a:r>
            <a:r>
              <a:rPr lang="ru-RU" sz="23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, а также дети посадили кабачки, фасоль, петрушку, лук, помидоры и перцы. Дети ухаживали  за рассадой, которую потом </a:t>
            </a:r>
            <a:r>
              <a:rPr lang="ru-RU" sz="23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высадят на территории детского сада и украсят красивыми поделками</a:t>
            </a:r>
            <a:r>
              <a:rPr lang="ru-RU" sz="2300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 </a:t>
            </a:r>
            <a:endParaRPr lang="ru-RU" sz="23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9" name="Рисунок 8" descr="с4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41432" y="0"/>
            <a:ext cx="848445" cy="764704"/>
          </a:xfrm>
          <a:prstGeom prst="rect">
            <a:avLst/>
          </a:prstGeom>
        </p:spPr>
      </p:pic>
      <p:pic>
        <p:nvPicPr>
          <p:cNvPr id="1030" name="Picture 6" descr="F:\стенд доклад\Новая папка\огород\DSC08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2924944"/>
            <a:ext cx="2417872" cy="199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F:\стенд доклад\Новая папка\огород\DSC080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6736" y="2924944"/>
            <a:ext cx="252028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F:\стенд доклад\Новая папка\огород\DSC081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8744" y="5013176"/>
            <a:ext cx="2448272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F:\стенд доклад\Новая папка\огород\DSC081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2480" y="4941168"/>
            <a:ext cx="237626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F:\стенд доклад\Новая папка\огород\DSC081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5008" y="2924944"/>
            <a:ext cx="237626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F:\стенд доклад\Новая папка\огород\DSC0816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29264" y="2924944"/>
            <a:ext cx="237626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G:\космос школа\DSC0847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7016" y="5013176"/>
            <a:ext cx="2375443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G:\космос школа\DSC0848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73280" y="5013176"/>
            <a:ext cx="223224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57246" cy="9361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32720" y="0"/>
            <a:ext cx="46666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4 «Мониторинг и оценка»</a:t>
            </a:r>
            <a:endParaRPr lang="ru-RU" sz="3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00472" y="548680"/>
            <a:ext cx="9433048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Контроль</a:t>
            </a: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за выполнением плана осуществлялся по мере проведения мероприятий.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Подведение итогов </a:t>
            </a: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работы проходило на Экологическом Совете, на праздниках, педсоветах,</a:t>
            </a:r>
            <a:r>
              <a:rPr kumimoji="0" lang="ru-RU" sz="22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родительских собраниях.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Советом вносились в план и другие, не запланированные  мероприятия: участие </a:t>
            </a:r>
            <a:b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во всероссийских, международных конкурсах , конференциях. </a:t>
            </a: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Оценивалась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активность каждой группы</a:t>
            </a: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, семьи, массовость, творческий подход, результативность.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Авторы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</a:rPr>
              <a:t>креативных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творческих  работ были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награждены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грамотами, дипломами и благодарностями.</a:t>
            </a:r>
            <a:endParaRPr kumimoji="0" lang="ru-RU" sz="2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9" name="Рисунок 8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1432" y="0"/>
            <a:ext cx="848445" cy="764704"/>
          </a:xfrm>
          <a:prstGeom prst="rect">
            <a:avLst/>
          </a:prstGeom>
        </p:spPr>
      </p:pic>
      <p:pic>
        <p:nvPicPr>
          <p:cNvPr id="21506" name="Picture 2" descr="G:\метелк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9120"/>
            <a:ext cx="1872009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0" y="3933056"/>
            <a:ext cx="1872208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rgbClr val="002060"/>
                </a:solidFill>
              </a:rPr>
              <a:t>Метелкин</a:t>
            </a:r>
            <a:r>
              <a:rPr lang="ru-RU" sz="1200" b="1" dirty="0" smtClean="0">
                <a:solidFill>
                  <a:srgbClr val="002060"/>
                </a:solidFill>
              </a:rPr>
              <a:t> Ростислав,5л.</a:t>
            </a:r>
            <a:br>
              <a:rPr lang="ru-RU" sz="1200" b="1" dirty="0" smtClean="0">
                <a:solidFill>
                  <a:srgbClr val="002060"/>
                </a:solidFill>
              </a:rPr>
            </a:br>
            <a:r>
              <a:rPr lang="ru-RU" sz="1200" b="1" dirty="0" smtClean="0">
                <a:solidFill>
                  <a:srgbClr val="002060"/>
                </a:solidFill>
              </a:rPr>
              <a:t> Лауреат конкурса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92760" y="3284984"/>
            <a:ext cx="51619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Monotype Corsiva" pitchFamily="66" charset="0"/>
              </a:rPr>
              <a:t>Всероссийский конкурс «Елочка, живи!»</a:t>
            </a:r>
            <a:endParaRPr lang="ru-RU" sz="2600" dirty="0"/>
          </a:p>
        </p:txBody>
      </p:sp>
      <p:pic>
        <p:nvPicPr>
          <p:cNvPr id="1026" name="Picture 2" descr="E:\Документы\экошкола\экоконкурс\DSC038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3400" y="3789040"/>
            <a:ext cx="1136576" cy="116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Документы\экошкола\экоконкурс\DSC038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3280" y="3789040"/>
            <a:ext cx="1132379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:\зеленый флаг\эко-фото\20150407_10025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2880" y="4509120"/>
            <a:ext cx="158417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800872" y="3933056"/>
            <a:ext cx="1671736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Исаков Артем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Белова Алина,5л.</a:t>
            </a:r>
            <a:br>
              <a:rPr lang="ru-RU" sz="1200" b="1" dirty="0" smtClean="0">
                <a:solidFill>
                  <a:srgbClr val="002060"/>
                </a:solidFill>
              </a:rPr>
            </a:br>
            <a:r>
              <a:rPr lang="ru-RU" sz="1200" b="1" dirty="0" smtClean="0">
                <a:solidFill>
                  <a:srgbClr val="002060"/>
                </a:solidFill>
              </a:rPr>
              <a:t> Лауреаты конкурса</a:t>
            </a:r>
          </a:p>
        </p:txBody>
      </p:sp>
      <p:pic>
        <p:nvPicPr>
          <p:cNvPr id="1028" name="Picture 4" descr="E:\Документы\экошкола\экоконкурс 30.11.14\экоподелки конкурс елок\IMG_49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21351" y="5445225"/>
            <a:ext cx="941851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:\зеленый флаг\эко-фото\20150407_10143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0672" y="4509120"/>
            <a:ext cx="17281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928664" y="3933056"/>
            <a:ext cx="1800200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rgbClr val="002060"/>
                </a:solidFill>
              </a:rPr>
              <a:t>Гринчук</a:t>
            </a:r>
            <a:r>
              <a:rPr lang="ru-RU" sz="1200" b="1" dirty="0" smtClean="0">
                <a:solidFill>
                  <a:srgbClr val="002060"/>
                </a:solidFill>
              </a:rPr>
              <a:t> Кирилл,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Приходько </a:t>
            </a:r>
            <a:r>
              <a:rPr lang="ru-RU" sz="1200" b="1" dirty="0" err="1" smtClean="0">
                <a:solidFill>
                  <a:srgbClr val="002060"/>
                </a:solidFill>
              </a:rPr>
              <a:t>Ульяна</a:t>
            </a:r>
            <a:r>
              <a:rPr lang="ru-RU" sz="1200" b="1" dirty="0" smtClean="0">
                <a:solidFill>
                  <a:srgbClr val="002060"/>
                </a:solidFill>
              </a:rPr>
              <a:t>, 6 л.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Лауреаты конкурса</a:t>
            </a:r>
          </a:p>
        </p:txBody>
      </p:sp>
      <p:pic>
        <p:nvPicPr>
          <p:cNvPr id="1031" name="Picture 7" descr="E:\Документы\экошкола\экоконкурс 30.11.14\экоподелки конкурс елок\IMG_499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31977" y="4941168"/>
            <a:ext cx="874023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G:\елка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57256" y="4869160"/>
            <a:ext cx="936104" cy="154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G:\поб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29064" y="4581128"/>
            <a:ext cx="1660847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5529064" y="3933056"/>
            <a:ext cx="172819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rgbClr val="002060"/>
                </a:solidFill>
              </a:rPr>
              <a:t>Становова</a:t>
            </a:r>
            <a:r>
              <a:rPr lang="ru-RU" sz="1200" b="1" dirty="0" smtClean="0">
                <a:solidFill>
                  <a:srgbClr val="002060"/>
                </a:solidFill>
              </a:rPr>
              <a:t> Елена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</a:rPr>
              <a:t>Победитель конкурса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57246" cy="936104"/>
          </a:xfrm>
          <a:prstGeom prst="rect">
            <a:avLst/>
          </a:prstGeom>
        </p:spPr>
      </p:pic>
      <p:pic>
        <p:nvPicPr>
          <p:cNvPr id="3074" name="Picture 2" descr="F:\фото 2014-2015\зимние каникулы\DSC06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73" y="4365104"/>
            <a:ext cx="338437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фото 2014-2015\зимние каникулы\DSC06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5208" y="4293096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фото 2014-2015\зимние каникулы\DSC064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512" y="2492896"/>
            <a:ext cx="187220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фото 2014-2015\зимние каникулы\DSC064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89304" y="2420888"/>
            <a:ext cx="173557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фото 2014-2015\зимние каникулы\DSC064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0872" y="4365104"/>
            <a:ext cx="29523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88504" y="0"/>
            <a:ext cx="907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4   Конкурс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«Зимние постройки» </a:t>
            </a:r>
            <a:endParaRPr lang="ru-RU" sz="3000" dirty="0"/>
          </a:p>
        </p:txBody>
      </p:sp>
      <p:pic>
        <p:nvPicPr>
          <p:cNvPr id="13" name="Рисунок 12" descr="с4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53400" y="0"/>
            <a:ext cx="1156078" cy="9087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72480" y="980728"/>
            <a:ext cx="92890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</a:rPr>
              <a:t>	В конкурсе участвовало более 120 ребятишек. Основным  критерием конкурса было применение </a:t>
            </a:r>
            <a:r>
              <a:rPr lang="ru-RU" sz="2300" b="1" dirty="0" smtClean="0">
                <a:solidFill>
                  <a:srgbClr val="002060"/>
                </a:solidFill>
              </a:rPr>
              <a:t>бросового материала</a:t>
            </a:r>
            <a:r>
              <a:rPr lang="ru-RU" sz="2300" dirty="0" smtClean="0">
                <a:solidFill>
                  <a:srgbClr val="002060"/>
                </a:solidFill>
              </a:rPr>
              <a:t> для украшения построек. После подведения итогов были отмечены </a:t>
            </a:r>
            <a:r>
              <a:rPr lang="ru-RU" sz="2300" b="1" dirty="0" smtClean="0">
                <a:solidFill>
                  <a:srgbClr val="002060"/>
                </a:solidFill>
              </a:rPr>
              <a:t>самые лучшие постройки</a:t>
            </a:r>
            <a:r>
              <a:rPr lang="ru-RU" sz="2300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Рисунок 14" descr="snejink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501008"/>
            <a:ext cx="509784" cy="504056"/>
          </a:xfrm>
          <a:prstGeom prst="rect">
            <a:avLst/>
          </a:prstGeom>
        </p:spPr>
      </p:pic>
      <p:pic>
        <p:nvPicPr>
          <p:cNvPr id="3079" name="Picture 7" descr="F:\фото 2014-2015\зимние каникулы\DSC064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72880" y="2420888"/>
            <a:ext cx="272615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snejink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93360" y="6165304"/>
            <a:ext cx="509784" cy="504056"/>
          </a:xfrm>
          <a:prstGeom prst="rect">
            <a:avLst/>
          </a:prstGeom>
        </p:spPr>
      </p:pic>
      <p:pic>
        <p:nvPicPr>
          <p:cNvPr id="18" name="Рисунок 17" descr="snejink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89150" y="2708920"/>
            <a:ext cx="509784" cy="504056"/>
          </a:xfrm>
          <a:prstGeom prst="rect">
            <a:avLst/>
          </a:prstGeom>
        </p:spPr>
      </p:pic>
      <p:pic>
        <p:nvPicPr>
          <p:cNvPr id="19" name="Рисунок 18" descr="snejink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9224" y="3573016"/>
            <a:ext cx="534166" cy="528164"/>
          </a:xfrm>
          <a:prstGeom prst="rect">
            <a:avLst/>
          </a:prstGeom>
        </p:spPr>
      </p:pic>
      <p:pic>
        <p:nvPicPr>
          <p:cNvPr id="20" name="Рисунок 19" descr="snejink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16896" y="6021288"/>
            <a:ext cx="509784" cy="504056"/>
          </a:xfrm>
          <a:prstGeom prst="rect">
            <a:avLst/>
          </a:prstGeom>
        </p:spPr>
      </p:pic>
      <p:pic>
        <p:nvPicPr>
          <p:cNvPr id="21" name="Рисунок 20" descr="snejink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93006" y="260648"/>
            <a:ext cx="509784" cy="504056"/>
          </a:xfrm>
          <a:prstGeom prst="rect">
            <a:avLst/>
          </a:prstGeom>
        </p:spPr>
      </p:pic>
      <p:pic>
        <p:nvPicPr>
          <p:cNvPr id="22" name="Рисунок 21" descr="snejink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53846" y="1700808"/>
            <a:ext cx="509784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8313" y="0"/>
            <a:ext cx="1247687" cy="9807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656856" y="5157192"/>
            <a:ext cx="5569898" cy="10342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26670" rIns="53340" bIns="2667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400" kern="1200" dirty="0">
              <a:latin typeface="+mn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08584" y="188640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	</a:t>
            </a:r>
            <a:endParaRPr lang="ru-RU" sz="2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32920" y="0"/>
            <a:ext cx="11521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4 </a:t>
            </a:r>
            <a:endParaRPr lang="ru-RU" sz="3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8704" y="404664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Международный </a:t>
            </a:r>
            <a:r>
              <a:rPr lang="ru-RU" sz="3000" b="1" dirty="0" err="1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экоконкурс</a:t>
            </a:r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в Литве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«Сокровенные отзвуки природы»</a:t>
            </a:r>
            <a:endParaRPr lang="ru-RU" sz="30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0472" y="6021288"/>
            <a:ext cx="3024336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730F0"/>
                </a:solidFill>
              </a:rPr>
              <a:t>Демидова Ксюша, 6 лет</a:t>
            </a:r>
          </a:p>
          <a:p>
            <a:pPr algn="ctr"/>
            <a:r>
              <a:rPr lang="ru-RU" sz="2000" b="1" dirty="0" smtClean="0">
                <a:solidFill>
                  <a:srgbClr val="6730F0"/>
                </a:solidFill>
              </a:rPr>
              <a:t>«Мелодия дождя»</a:t>
            </a:r>
            <a:endParaRPr lang="ru-RU" sz="2000" b="1" dirty="0">
              <a:solidFill>
                <a:srgbClr val="6730F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96816" y="5013176"/>
            <a:ext cx="3456384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6730F0"/>
                </a:solidFill>
              </a:rPr>
              <a:t>Согрина</a:t>
            </a:r>
            <a:r>
              <a:rPr lang="ru-RU" sz="2000" b="1" dirty="0" smtClean="0">
                <a:solidFill>
                  <a:srgbClr val="6730F0"/>
                </a:solidFill>
              </a:rPr>
              <a:t> Лиза, 6,5 лет</a:t>
            </a:r>
          </a:p>
          <a:p>
            <a:pPr algn="ctr"/>
            <a:r>
              <a:rPr lang="ru-RU" sz="2000" b="1" dirty="0" smtClean="0">
                <a:solidFill>
                  <a:srgbClr val="6730F0"/>
                </a:solidFill>
              </a:rPr>
              <a:t>«Звуки утренней росы»</a:t>
            </a:r>
            <a:endParaRPr lang="ru-RU" sz="2000" b="1" dirty="0">
              <a:solidFill>
                <a:srgbClr val="6730F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25208" y="5949280"/>
            <a:ext cx="2864768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730F0"/>
                </a:solidFill>
              </a:rPr>
              <a:t>Самарина Настя, 7 лет</a:t>
            </a:r>
          </a:p>
          <a:p>
            <a:pPr algn="ctr"/>
            <a:r>
              <a:rPr lang="ru-RU" sz="2000" b="1" dirty="0" smtClean="0">
                <a:solidFill>
                  <a:srgbClr val="6730F0"/>
                </a:solidFill>
              </a:rPr>
              <a:t>«Музыка пустыни»</a:t>
            </a:r>
            <a:endParaRPr lang="ru-RU" sz="2000" b="1" dirty="0">
              <a:solidFill>
                <a:srgbClr val="6730F0"/>
              </a:solidFill>
            </a:endParaRPr>
          </a:p>
        </p:txBody>
      </p:sp>
      <p:pic>
        <p:nvPicPr>
          <p:cNvPr id="2050" name="Picture 2" descr="C:\Users\Галина\Pictures\воро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489" y="2780928"/>
            <a:ext cx="2520280" cy="303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4EC6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Галина\Pictures\лис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8824" y="2780928"/>
            <a:ext cx="3422526" cy="2099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4EC6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Галина\Pictures\смерч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5248" y="2708920"/>
            <a:ext cx="2448272" cy="3086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4EC6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5" descr="C:\Users\Ольга\Pictures\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0952" y="5805264"/>
            <a:ext cx="1412142" cy="86409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44488" y="1340768"/>
            <a:ext cx="928903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</a:rPr>
              <a:t>	Природа полна звуков.  Наши воспитанники постарались передать их в своих рисунках. Дети сами выбрали из 6 конкурсных работ самые интересные.</a:t>
            </a:r>
            <a:endParaRPr lang="ru-RU" sz="23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16896" y="188640"/>
            <a:ext cx="1728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4 </a:t>
            </a:r>
            <a:endParaRPr lang="ru-RU" sz="3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36576" y="764704"/>
            <a:ext cx="71287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Поддержка движения </a:t>
            </a:r>
            <a:r>
              <a:rPr lang="ru-RU" sz="3000" b="1" i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«Мусора .Больше. Нет.»</a:t>
            </a:r>
            <a:endParaRPr lang="ru-RU" sz="3000" b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4488" y="1340768"/>
            <a:ext cx="936104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</a:rPr>
              <a:t>Самые активные участники этого движения в нашем детском саду стала </a:t>
            </a:r>
            <a:r>
              <a:rPr lang="ru-RU" sz="2300" b="1" dirty="0" smtClean="0">
                <a:solidFill>
                  <a:srgbClr val="002060"/>
                </a:solidFill>
              </a:rPr>
              <a:t>семья Зуевых</a:t>
            </a:r>
            <a:r>
              <a:rPr lang="ru-RU" sz="2300" dirty="0" smtClean="0">
                <a:solidFill>
                  <a:srgbClr val="002060"/>
                </a:solidFill>
              </a:rPr>
              <a:t>.</a:t>
            </a:r>
            <a:r>
              <a:rPr lang="ru-RU" sz="2300" b="1" dirty="0" smtClean="0">
                <a:solidFill>
                  <a:srgbClr val="002060"/>
                </a:solidFill>
              </a:rPr>
              <a:t> </a:t>
            </a:r>
            <a:r>
              <a:rPr lang="ru-RU" sz="2300" dirty="0" smtClean="0">
                <a:solidFill>
                  <a:srgbClr val="002060"/>
                </a:solidFill>
              </a:rPr>
              <a:t>Они были награждены </a:t>
            </a:r>
            <a:r>
              <a:rPr lang="ru-RU" sz="2300" b="1" dirty="0" smtClean="0">
                <a:solidFill>
                  <a:srgbClr val="002060"/>
                </a:solidFill>
              </a:rPr>
              <a:t>благодарностью</a:t>
            </a:r>
            <a:r>
              <a:rPr lang="ru-RU" sz="2300" dirty="0" smtClean="0">
                <a:solidFill>
                  <a:srgbClr val="002060"/>
                </a:solidFill>
              </a:rPr>
              <a:t>. Об акциях можно узнать на сайте: </a:t>
            </a:r>
            <a:r>
              <a:rPr lang="en-US" sz="2300" b="1" dirty="0" smtClean="0">
                <a:solidFill>
                  <a:srgbClr val="002060"/>
                </a:solidFill>
              </a:rPr>
              <a:t>http://musora.bolshe.net/</a:t>
            </a:r>
            <a:endParaRPr lang="ru-RU" sz="23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G:\mbn_logo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8624" y="2564904"/>
            <a:ext cx="1224136" cy="1080120"/>
          </a:xfrm>
          <a:prstGeom prst="rect">
            <a:avLst/>
          </a:prstGeom>
          <a:noFill/>
        </p:spPr>
      </p:pic>
      <p:pic>
        <p:nvPicPr>
          <p:cNvPr id="4099" name="Picture 3" descr="G:\з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488" y="3717032"/>
            <a:ext cx="338437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G:\е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6896" y="3717032"/>
            <a:ext cx="1368152" cy="2975992"/>
          </a:xfrm>
          <a:prstGeom prst="rect">
            <a:avLst/>
          </a:prstGeom>
          <a:noFill/>
        </p:spPr>
      </p:pic>
      <p:pic>
        <p:nvPicPr>
          <p:cNvPr id="4101" name="Picture 5" descr="G:\е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080" y="3645024"/>
            <a:ext cx="398145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G:\Новая папка\еж 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8944" y="2420888"/>
            <a:ext cx="3672408" cy="1296144"/>
          </a:xfrm>
          <a:prstGeom prst="rect">
            <a:avLst/>
          </a:prstGeom>
          <a:noFill/>
        </p:spPr>
      </p:pic>
      <p:pic>
        <p:nvPicPr>
          <p:cNvPr id="14" name="Рисунок 13" descr="с4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37376" y="260648"/>
            <a:ext cx="1247687" cy="98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2520" y="0"/>
            <a:ext cx="9057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5</a:t>
            </a:r>
            <a:r>
              <a:rPr lang="ru-RU" sz="3000" dirty="0" smtClean="0"/>
              <a:t>  </a:t>
            </a:r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Включение экологической тематики во все виды деятельности</a:t>
            </a:r>
            <a:endParaRPr lang="ru-RU" sz="3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480" y="836712"/>
            <a:ext cx="94330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</a:rPr>
              <a:t>	Поделки из бросового материала нашли свое место в  разных видах деятельности. </a:t>
            </a:r>
            <a:endParaRPr lang="ru-RU" sz="23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G:\физ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176" y="2204864"/>
            <a:ext cx="288032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6393160" y="1628800"/>
            <a:ext cx="3096344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Двигательная деятельность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9" name="Рисунок 18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0832" y="2204864"/>
            <a:ext cx="252028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224808" y="1628800"/>
            <a:ext cx="2808312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Игровая деятельность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2480" y="1628800"/>
            <a:ext cx="2736304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Изобразительная деятельность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3" name="Picture 3" descr="G:\Рисунок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89" y="2276872"/>
            <a:ext cx="2664296" cy="2088232"/>
          </a:xfrm>
          <a:prstGeom prst="rect">
            <a:avLst/>
          </a:prstGeom>
          <a:noFill/>
        </p:spPr>
      </p:pic>
      <p:sp>
        <p:nvSpPr>
          <p:cNvPr id="23" name="Скругленный прямоугольник 22"/>
          <p:cNvSpPr/>
          <p:nvPr/>
        </p:nvSpPr>
        <p:spPr>
          <a:xfrm>
            <a:off x="416496" y="4365104"/>
            <a:ext cx="266429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Познавательно-исследовательская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4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2840" y="4999894"/>
            <a:ext cx="2664295" cy="185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440832" y="4365104"/>
            <a:ext cx="266429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Коммуникативная деятельность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681192" y="4293096"/>
            <a:ext cx="266429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Труд в природе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7" name="Picture 5" descr="E:\ФОТО ДЛЯ ПРЕЗЕНТАЦИИ\2015-03-19 16-24-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3200" y="5013176"/>
            <a:ext cx="259228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G:\лей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504" y="5013176"/>
            <a:ext cx="259228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624" y="188640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Шаг 6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Предоставление информации и сотрудничество.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H:\зеленый флаг\Безымянный.png"/>
          <p:cNvPicPr/>
          <p:nvPr/>
        </p:nvPicPr>
        <p:blipFill>
          <a:blip r:embed="rId4" cstate="print"/>
          <a:srcRect l="7735" t="7479"/>
          <a:stretch>
            <a:fillRect/>
          </a:stretch>
        </p:blipFill>
        <p:spPr bwMode="auto">
          <a:xfrm>
            <a:off x="992560" y="3212976"/>
            <a:ext cx="295232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72480" y="1268760"/>
            <a:ext cx="94330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rgbClr val="002060"/>
                </a:solidFill>
              </a:rPr>
              <a:t>	Информирование о проведенных мероприятиях осуществлялось через  местные СМИ и  группу  «</a:t>
            </a:r>
            <a:r>
              <a:rPr lang="ru-RU" sz="2300" dirty="0" err="1" smtClean="0">
                <a:solidFill>
                  <a:srgbClr val="002060"/>
                </a:solidFill>
              </a:rPr>
              <a:t>ВКонтакте</a:t>
            </a:r>
            <a:r>
              <a:rPr lang="ru-RU" sz="2300" dirty="0" smtClean="0">
                <a:solidFill>
                  <a:srgbClr val="002060"/>
                </a:solidFill>
              </a:rPr>
              <a:t>»</a:t>
            </a:r>
            <a:r>
              <a:rPr lang="en-US" sz="2300" dirty="0" smtClean="0">
                <a:solidFill>
                  <a:srgbClr val="002060"/>
                </a:solidFill>
              </a:rPr>
              <a:t> </a:t>
            </a:r>
            <a:r>
              <a:rPr lang="en-US" sz="2300" b="1" dirty="0" smtClean="0">
                <a:solidFill>
                  <a:srgbClr val="002060"/>
                </a:solidFill>
              </a:rPr>
              <a:t>https://vk.com/club72232150</a:t>
            </a:r>
            <a:endParaRPr lang="ru-RU" sz="2300" b="1" dirty="0" smtClean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4488" y="2132856"/>
            <a:ext cx="4392488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Газета «Новый </a:t>
            </a:r>
            <a:r>
              <a:rPr lang="ru-RU" sz="2000" b="1" dirty="0" err="1" smtClean="0">
                <a:solidFill>
                  <a:srgbClr val="002060"/>
                </a:solidFill>
              </a:rPr>
              <a:t>Красносел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http://krasnosel.com/pics/pdf/new_krasnosel_354_0612.pdf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13040" y="2132856"/>
            <a:ext cx="424847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«Детский сад №48 в Красном селе» </a:t>
            </a:r>
            <a:r>
              <a:rPr lang="en-US" sz="2000" b="1" dirty="0" smtClean="0">
                <a:solidFill>
                  <a:srgbClr val="002060"/>
                </a:solidFill>
              </a:rPr>
              <a:t>https://vk.com/krasnosad48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5" cstate="print"/>
          <a:srcRect l="35221" t="11721" r="37487" b="10440"/>
          <a:stretch>
            <a:fillRect/>
          </a:stretch>
        </p:blipFill>
        <p:spPr bwMode="auto">
          <a:xfrm>
            <a:off x="6105128" y="3212976"/>
            <a:ext cx="310033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3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2600" y="214290"/>
            <a:ext cx="82089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	</a:t>
            </a:r>
            <a:endParaRPr lang="ru-RU" sz="3600" b="1" dirty="0" smtClean="0">
              <a:solidFill>
                <a:schemeClr val="tx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472" y="188641"/>
            <a:ext cx="1115828" cy="1091183"/>
          </a:xfrm>
          <a:prstGeom prst="rect">
            <a:avLst/>
          </a:prstGeom>
        </p:spPr>
      </p:pic>
      <p:pic>
        <p:nvPicPr>
          <p:cNvPr id="9" name="Рисунок 8" descr="мусор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480" y="2276872"/>
            <a:ext cx="323163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4488" y="4797152"/>
            <a:ext cx="871296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4688" y="260648"/>
            <a:ext cx="64876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Шаг 7   Формулировка и принятие кодекса</a:t>
            </a:r>
            <a:endParaRPr lang="ru-RU" sz="3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6496" y="1052736"/>
            <a:ext cx="90730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8976" y="764704"/>
            <a:ext cx="880052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sz="2300" b="1" dirty="0" smtClean="0">
                <a:solidFill>
                  <a:srgbClr val="002060"/>
                </a:solidFill>
              </a:rPr>
              <a:t>Экологическим советом</a:t>
            </a:r>
            <a:r>
              <a:rPr lang="ru-RU" sz="2300" dirty="0" smtClean="0">
                <a:solidFill>
                  <a:srgbClr val="002060"/>
                </a:solidFill>
              </a:rPr>
              <a:t> принимались предложения от </a:t>
            </a:r>
            <a:r>
              <a:rPr lang="ru-RU" sz="2400" dirty="0" smtClean="0">
                <a:solidFill>
                  <a:srgbClr val="002060"/>
                </a:solidFill>
              </a:rPr>
              <a:t>всех участников проекта, которые  вносили свои предложения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по сохранению и бережному отношению к природе.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В течение работы фиксировались высказывания детей.</a:t>
            </a:r>
          </a:p>
          <a:p>
            <a:pPr algn="just">
              <a:buNone/>
            </a:pPr>
            <a:endParaRPr lang="ru-RU" sz="2300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с4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49922" y="0"/>
            <a:ext cx="1156078" cy="9087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72480" y="4725144"/>
            <a:ext cx="94330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7"/>
              </a:buBlip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  Блестит не там где убирают, а там , где мусор не бросают! </a:t>
            </a:r>
          </a:p>
          <a:p>
            <a:pPr algn="just">
              <a:buBlip>
                <a:blip r:embed="rId7"/>
              </a:buBlip>
            </a:pPr>
            <a:r>
              <a:rPr lang="ru-RU" sz="2300" dirty="0" smtClean="0">
                <a:solidFill>
                  <a:srgbClr val="002060"/>
                </a:solidFill>
              </a:rPr>
              <a:t>  Меньше фантиков, бумажек ты на улицу бросай! Тренируй в себе ты ловкость: точно в урну попадай! </a:t>
            </a:r>
          </a:p>
          <a:p>
            <a:pPr algn="just">
              <a:buBlip>
                <a:blip r:embed="rId7"/>
              </a:buBlip>
            </a:pPr>
            <a:r>
              <a:rPr lang="ru-RU" sz="2300" dirty="0" smtClean="0">
                <a:solidFill>
                  <a:srgbClr val="002060"/>
                </a:solidFill>
              </a:rPr>
              <a:t>  Пуговица, нитки и лоскуток – маме подарок готов!  </a:t>
            </a:r>
          </a:p>
          <a:p>
            <a:pPr algn="just">
              <a:buBlip>
                <a:blip r:embed="rId7"/>
              </a:buBlip>
            </a:pPr>
            <a:r>
              <a:rPr lang="ru-RU" sz="2300" dirty="0" smtClean="0">
                <a:solidFill>
                  <a:srgbClr val="002060"/>
                </a:solidFill>
              </a:rPr>
              <a:t>  Ты фантазию включи – ненужной вещи вторую жизнь подари!                      </a:t>
            </a:r>
          </a:p>
        </p:txBody>
      </p:sp>
      <p:pic>
        <p:nvPicPr>
          <p:cNvPr id="7170" name="Picture 2" descr="E:\Документы\стенд доклад\Новая папка\огород\DSC081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9184" y="2348880"/>
            <a:ext cx="3096344" cy="241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G:\мет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4848" y="2348880"/>
            <a:ext cx="302433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2600" y="332656"/>
            <a:ext cx="6336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1 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«Создание экологического совета»</a:t>
            </a:r>
            <a:endParaRPr lang="ru-RU" sz="3000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124745"/>
            <a:ext cx="63211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</a:t>
            </a:r>
          </a:p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2" name="Рисунок 11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489" y="188642"/>
            <a:ext cx="1002111" cy="979978"/>
          </a:xfrm>
          <a:prstGeom prst="rect">
            <a:avLst/>
          </a:prstGeom>
        </p:spPr>
      </p:pic>
      <p:pic>
        <p:nvPicPr>
          <p:cNvPr id="20" name="Рисунок 19" descr="G:\DSCF72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192" y="1268760"/>
            <a:ext cx="3024336" cy="2304256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9184" y="4077072"/>
            <a:ext cx="3097903" cy="2376264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Прямоугольник 25"/>
          <p:cNvSpPr/>
          <p:nvPr/>
        </p:nvSpPr>
        <p:spPr>
          <a:xfrm>
            <a:off x="200472" y="1071801"/>
            <a:ext cx="61206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На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педсовете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ГБДОУ было решено принять участие в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Международной программе «</a:t>
            </a:r>
            <a:r>
              <a:rPr lang="ru-RU" sz="23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Эко-Школы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«Зеленый флаг»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и создать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совет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. </a:t>
            </a:r>
          </a:p>
          <a:p>
            <a:pPr algn="just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В него вошли наши самые заинтересованные, творческие представители:</a:t>
            </a:r>
          </a:p>
          <a:p>
            <a:pPr>
              <a:buBlip>
                <a:blip r:embed="rId6"/>
              </a:buBlip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воспитатели и специалисты -13 человек,</a:t>
            </a:r>
          </a:p>
          <a:p>
            <a:pPr>
              <a:buBlip>
                <a:blip r:embed="rId6"/>
              </a:buBlip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родители - 9 человек, </a:t>
            </a:r>
          </a:p>
          <a:p>
            <a:pPr>
              <a:buBlip>
                <a:blip r:embed="rId6"/>
              </a:buBlip>
            </a:pP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воспитанники – 8 человек.</a:t>
            </a:r>
          </a:p>
          <a:p>
            <a:pPr algn="just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Советом выбрали тему: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«Управление рациональными отходами».  </a:t>
            </a:r>
            <a:endParaRPr lang="ru-RU" sz="2400" b="1" dirty="0" smtClean="0"/>
          </a:p>
        </p:txBody>
      </p:sp>
      <p:pic>
        <p:nvPicPr>
          <p:cNvPr id="27" name="Рисунок 26" descr="с4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77336" y="188640"/>
            <a:ext cx="1086931" cy="854368"/>
          </a:xfrm>
          <a:prstGeom prst="rect">
            <a:avLst/>
          </a:prstGeom>
        </p:spPr>
      </p:pic>
      <p:pic>
        <p:nvPicPr>
          <p:cNvPr id="28" name="Рисунок 27" descr="мешок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6736" y="4823522"/>
            <a:ext cx="2448272" cy="2034478"/>
          </a:xfrm>
          <a:prstGeom prst="rect">
            <a:avLst/>
          </a:prstGeom>
        </p:spPr>
      </p:pic>
      <p:sp>
        <p:nvSpPr>
          <p:cNvPr id="30" name="Стрелка вправо 29"/>
          <p:cNvSpPr/>
          <p:nvPr/>
        </p:nvSpPr>
        <p:spPr>
          <a:xfrm rot="20500429">
            <a:off x="5507857" y="3300867"/>
            <a:ext cx="1568037" cy="57606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Педсовет</a:t>
            </a:r>
            <a:endParaRPr lang="ru-RU" sz="23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1363427">
            <a:off x="7333413" y="3962880"/>
            <a:ext cx="1550920" cy="57606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Экосовет</a:t>
            </a:r>
            <a:endParaRPr lang="ru-RU" sz="23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5" y="0"/>
            <a:ext cx="9901605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9530" y="1037958"/>
            <a:ext cx="959647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Вместо того, чтобы мир засорять </a:t>
            </a: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– 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Будем вещам жизнь вторую давать.</a:t>
            </a:r>
            <a:endParaRPr kumimoji="0" lang="ru-RU" sz="23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Взяли от старой коробки картон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 превратили в кукольный дом.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Брошенный фантик подняли с земли 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 из него мы закладку сплели.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Пробки собрали от лимонада- 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Шашки у нас получились что надо. 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Из пуговиц, ниток и лоскутков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 празднику маме подарок готов.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А из ненужной колесной покрышки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Очень красивая клумбочка вышла.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 забывать нам об этом нельзя:</a:t>
            </a:r>
            <a:endParaRPr kumimoji="0" lang="ru-RU" sz="23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4608" y="40466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Наш экологический кодекс</a:t>
            </a:r>
            <a:endParaRPr lang="ru-RU" sz="3600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4568" y="5949280"/>
            <a:ext cx="777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Чем мусора меньше- тем чище Земля!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  <a:cs typeface="Arial" pitchFamily="34" charset="0"/>
              </a:rPr>
              <a:t> </a:t>
            </a:r>
          </a:p>
        </p:txBody>
      </p:sp>
      <p:pic>
        <p:nvPicPr>
          <p:cNvPr id="8" name="Рисунок 7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472" y="0"/>
            <a:ext cx="809977" cy="792087"/>
          </a:xfrm>
          <a:prstGeom prst="rect">
            <a:avLst/>
          </a:prstGeom>
        </p:spPr>
      </p:pic>
      <p:pic>
        <p:nvPicPr>
          <p:cNvPr id="9" name="Рисунок 8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9264" y="0"/>
            <a:ext cx="972860" cy="764704"/>
          </a:xfrm>
          <a:prstGeom prst="rect">
            <a:avLst/>
          </a:prstGeom>
        </p:spPr>
      </p:pic>
      <p:pic>
        <p:nvPicPr>
          <p:cNvPr id="12" name="Рисунок 11" descr="зеил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3080" y="2132856"/>
            <a:ext cx="2774163" cy="2664296"/>
          </a:xfrm>
          <a:prstGeom prst="rect">
            <a:avLst/>
          </a:prstGeom>
        </p:spPr>
      </p:pic>
      <p:pic>
        <p:nvPicPr>
          <p:cNvPr id="13" name="Рисунок 12" descr="555183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571717">
            <a:off x="5927622" y="887280"/>
            <a:ext cx="1362159" cy="13289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89944" y="0"/>
            <a:ext cx="1382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Шаг 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4608" y="188640"/>
            <a:ext cx="7056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2 «Исследование экологической ситуации»</a:t>
            </a:r>
            <a:endParaRPr lang="ru-RU" sz="3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498" y="1654644"/>
            <a:ext cx="92830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8" name="Рисунок 7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2" y="188641"/>
            <a:ext cx="1030880" cy="1008111"/>
          </a:xfrm>
          <a:prstGeom prst="rect">
            <a:avLst/>
          </a:prstGeom>
        </p:spPr>
      </p:pic>
      <p:pic>
        <p:nvPicPr>
          <p:cNvPr id="13" name="Рисунок 12" descr="DSC08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472" y="4121696"/>
            <a:ext cx="266429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60512" y="836712"/>
            <a:ext cx="915101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just"/>
            <a:r>
              <a:rPr lang="ru-RU" sz="2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1.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Провели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исследовательскую деятельность с детьми на территории детского сада и дома.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Узнали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какой бывает мусор? Откуда берется? Что происходит с мусором? Что нужно сделать, чтобы его стало меньше?</a:t>
            </a:r>
          </a:p>
          <a:p>
            <a:pPr lvl="0" algn="just"/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2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</a:rPr>
              <a:t>Выявили </a:t>
            </a:r>
            <a:r>
              <a:rPr lang="ru-RU" sz="2400" dirty="0" smtClean="0">
                <a:solidFill>
                  <a:srgbClr val="002060"/>
                </a:solidFill>
              </a:rPr>
              <a:t> возможные пути решения утилизации накопленного мусора и </a:t>
            </a:r>
            <a:r>
              <a:rPr lang="ru-RU" sz="2400" b="1" dirty="0" smtClean="0">
                <a:solidFill>
                  <a:srgbClr val="002060"/>
                </a:solidFill>
              </a:rPr>
              <a:t>определили</a:t>
            </a:r>
            <a:r>
              <a:rPr lang="ru-RU" sz="2400" dirty="0" smtClean="0">
                <a:solidFill>
                  <a:srgbClr val="002060"/>
                </a:solidFill>
              </a:rPr>
              <a:t> дальнейшую работу. Каждая группа </a:t>
            </a:r>
            <a:r>
              <a:rPr lang="ru-RU" sz="2400" b="1" dirty="0" smtClean="0">
                <a:solidFill>
                  <a:srgbClr val="002060"/>
                </a:solidFill>
              </a:rPr>
              <a:t>решила</a:t>
            </a:r>
            <a:r>
              <a:rPr lang="ru-RU" sz="2400" dirty="0" smtClean="0">
                <a:solidFill>
                  <a:srgbClr val="002060"/>
                </a:solidFill>
              </a:rPr>
              <a:t> разработать долгосрочные проекты по превращению мусора в интересные, занимательные и полезные поделки..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300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Рисунок 11" descr="с4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58313" y="0"/>
            <a:ext cx="1247687" cy="980728"/>
          </a:xfrm>
          <a:prstGeom prst="rect">
            <a:avLst/>
          </a:prstGeom>
        </p:spPr>
      </p:pic>
      <p:pic>
        <p:nvPicPr>
          <p:cNvPr id="14" name="Рисунок 13" descr="DSCN11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3752" y="4049688"/>
            <a:ext cx="223224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976" y="4077072"/>
            <a:ext cx="295232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банк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36776" y="4121696"/>
            <a:ext cx="18002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472" y="0"/>
            <a:ext cx="781975" cy="764704"/>
          </a:xfrm>
          <a:prstGeom prst="rect">
            <a:avLst/>
          </a:prstGeom>
        </p:spPr>
      </p:pic>
      <p:pic>
        <p:nvPicPr>
          <p:cNvPr id="7" name="Рисунок 6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3360" y="0"/>
            <a:ext cx="972860" cy="7647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56956" y="188640"/>
            <a:ext cx="621997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002060"/>
                </a:solidFill>
                <a:latin typeface="Monotype Corsiva" pitchFamily="66" charset="0"/>
              </a:rPr>
              <a:t>Шаг 2 «Наши долгосрочные проекты»</a:t>
            </a:r>
            <a:endParaRPr lang="ru-RU" sz="33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00472" y="908720"/>
          <a:ext cx="9505056" cy="4032447"/>
        </p:xfrm>
        <a:graphic>
          <a:graphicData uri="http://schemas.openxmlformats.org/drawingml/2006/table">
            <a:tbl>
              <a:tblPr/>
              <a:tblGrid>
                <a:gridCol w="513287"/>
                <a:gridCol w="4061095"/>
                <a:gridCol w="2167114"/>
                <a:gridCol w="2763560"/>
              </a:tblGrid>
              <a:tr h="33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№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Тема проекта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Группа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Вторсырье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800" b="1" dirty="0" err="1">
                          <a:latin typeface="Calibri"/>
                          <a:ea typeface="Calibri"/>
                          <a:cs typeface="Times New Roman"/>
                        </a:rPr>
                        <a:t>Дисковинки</a:t>
                      </a: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Младшая №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СД диски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«Мусор собери и фантазию включи»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Младшая № 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+mn-lt"/>
                          <a:ea typeface="Calibri"/>
                          <a:cs typeface="Times New Roman"/>
                        </a:rPr>
                        <a:t>Бросовый материал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672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«Старым  вещам - новая жизнь»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Средняя №12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Лоскутки, нитки, пуговицы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672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«Старая упаковка – для творчества заготовка»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Средняя №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Тетрапакеты</a:t>
                      </a: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старые упаковки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672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Вторичное использование бумажного сырья – сохранение лесного богатства.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Старшая №5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Старые газеты, журналы.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«Сделаем мир чище и красивее»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Calibri"/>
                          <a:ea typeface="Calibri"/>
                          <a:cs typeface="Times New Roman"/>
                        </a:rPr>
                        <a:t>Подгот</a:t>
                      </a: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№ 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Пластиковые предметы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« Чудесные превращения»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Средняя № 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Бросовый материал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«Вторая жизнь виниловых пластинок»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latin typeface="Calibri"/>
                          <a:ea typeface="Calibri"/>
                          <a:cs typeface="Times New Roman"/>
                        </a:rPr>
                        <a:t>Подгот</a:t>
                      </a: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№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Пластинки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8673" name="Picture 1" descr="F:\Рисунок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3320" y="4913784"/>
            <a:ext cx="207268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5992462" y="4981826"/>
            <a:ext cx="1916832" cy="18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Без имен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13240" y="6021288"/>
            <a:ext cx="230969" cy="164682"/>
          </a:xfrm>
          <a:prstGeom prst="rect">
            <a:avLst/>
          </a:prstGeom>
        </p:spPr>
      </p:pic>
      <p:pic>
        <p:nvPicPr>
          <p:cNvPr id="17" name="Рисунок 16" descr="диск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97216" y="6381328"/>
            <a:ext cx="389660" cy="262881"/>
          </a:xfrm>
          <a:prstGeom prst="rect">
            <a:avLst/>
          </a:prstGeom>
        </p:spPr>
      </p:pic>
      <p:pic>
        <p:nvPicPr>
          <p:cNvPr id="18" name="Рисунок 17" descr="Рисунок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60912" y="4985792"/>
            <a:ext cx="189624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G:\фото 2014-2015\космос АПРЕЛЬ\огород\DSC0798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2680" y="5057800"/>
            <a:ext cx="216024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Рисунок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0472" y="5057800"/>
            <a:ext cx="187220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472" y="188640"/>
            <a:ext cx="883611" cy="864095"/>
          </a:xfrm>
          <a:prstGeom prst="rect">
            <a:avLst/>
          </a:prstGeom>
        </p:spPr>
      </p:pic>
      <p:pic>
        <p:nvPicPr>
          <p:cNvPr id="7" name="Рисунок 6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5408" y="332656"/>
            <a:ext cx="1064469" cy="8367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36576" y="404664"/>
            <a:ext cx="734481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</a:rPr>
              <a:t>	Советом разработали и утвердили план действий, в который вошли все представители   проекта: </a:t>
            </a:r>
            <a:br>
              <a:rPr lang="ru-RU" sz="2300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 педагоги, родители и воспитанники. </a:t>
            </a:r>
            <a:endParaRPr lang="ru-RU" sz="23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28664" y="0"/>
            <a:ext cx="55322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3 «Разработка плана действий»</a:t>
            </a:r>
            <a:endParaRPr lang="ru-RU" sz="3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44488" y="1484784"/>
          <a:ext cx="9361040" cy="5327904"/>
        </p:xfrm>
        <a:graphic>
          <a:graphicData uri="http://schemas.openxmlformats.org/drawingml/2006/table">
            <a:tbl>
              <a:tblPr/>
              <a:tblGrid>
                <a:gridCol w="2166191"/>
                <a:gridCol w="5551308"/>
                <a:gridCol w="1643541"/>
              </a:tblGrid>
              <a:tr h="2652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Мероприятия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3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Дата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38A"/>
                    </a:solidFill>
                  </a:tcPr>
                </a:tc>
              </a:tr>
              <a:tr h="5305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Праздники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C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«Все мы друзья природы» </a:t>
                      </a: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 с 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демонстрацией головных уборов из бросового материала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C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Сентябрь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CB4"/>
                    </a:solidFill>
                  </a:tcPr>
                </a:tc>
              </a:tr>
              <a:tr h="26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«Сохраним Землю»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C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Май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CB4"/>
                    </a:solidFill>
                  </a:tcPr>
                </a:tc>
              </a:tr>
              <a:tr h="26529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Конкурсы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«Елочка, живи!»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Декабрь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6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«Зимние постройки»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Январь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6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«Огород на подоконнике» 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Март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6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«Космос начинается на Земле»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Апрель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26529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Акции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FF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«Чистый город - чистая Планета», субботники 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FF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Сентябрь,апрель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FFBA"/>
                    </a:solidFill>
                  </a:tcPr>
                </a:tc>
              </a:tr>
              <a:tr h="26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«Поможем птицам», изготовление кормушек 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FF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Ноябрь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FFBA"/>
                    </a:solidFill>
                  </a:tcPr>
                </a:tc>
              </a:tr>
              <a:tr h="26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Поддержка движения «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Times New Roman"/>
                        </a:rPr>
                        <a:t>Мусора.Больше.Нет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» 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FF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Февраль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FFBA"/>
                    </a:solidFill>
                  </a:tcPr>
                </a:tc>
              </a:tr>
              <a:tr h="26529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Выставки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«Плакаты-призывы»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Сентябрь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Пособия из бросового материала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Октябрь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305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Мастер-классы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Изготовление пособий для сюжетно-ролевых игр, театрализации, физкультурных занятий…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Ноябрь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</a:tr>
              <a:tr h="530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«Мастерская деда Мороза» (совместное мероприятие 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Times New Roman"/>
                        </a:rPr>
                        <a:t>школа+д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/сад)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Декабрь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FF"/>
                    </a:solidFill>
                  </a:tcPr>
                </a:tc>
              </a:tr>
              <a:tr h="530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Игра</a:t>
                      </a:r>
                    </a:p>
                  </a:txBody>
                  <a:tcPr marL="45862" marR="458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Викторина «Что? Где? Когда?» ко Дню Земли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(совместное мероприятие </a:t>
                      </a:r>
                      <a:r>
                        <a:rPr lang="ru-RU" sz="1600" b="1" dirty="0" err="1">
                          <a:latin typeface="Calibri"/>
                          <a:ea typeface="Calibri"/>
                          <a:cs typeface="Times New Roman"/>
                        </a:rPr>
                        <a:t>школа+д</a:t>
                      </a: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/сад)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Апрель</a:t>
                      </a:r>
                    </a:p>
                  </a:txBody>
                  <a:tcPr marL="45862" marR="458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3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58313" y="0"/>
            <a:ext cx="1247687" cy="9807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656856" y="5157192"/>
            <a:ext cx="5569898" cy="10342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26670" rIns="53340" bIns="2667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400" kern="1200" dirty="0">
              <a:latin typeface="+mn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08584" y="188640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	</a:t>
            </a:r>
            <a:endParaRPr lang="ru-RU" sz="23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32720" y="0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3  Праздник</a:t>
            </a:r>
          </a:p>
          <a:p>
            <a:pPr algn="ctr"/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«Все мы друзья природы»</a:t>
            </a:r>
            <a:endParaRPr lang="ru-RU" sz="3000" dirty="0"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480" y="1052736"/>
            <a:ext cx="943304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	</a:t>
            </a: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На этом  празднике принимали участие воспитанники 4-7 лет, </a:t>
            </a:r>
            <a:b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в количестве 180 чел., включая взрослых. Дети показали себя  настоящими </a:t>
            </a:r>
            <a:r>
              <a:rPr lang="ru-RU" sz="2300" b="1" dirty="0" smtClean="0">
                <a:solidFill>
                  <a:srgbClr val="002060"/>
                </a:solidFill>
                <a:cs typeface="Times New Roman" pitchFamily="18" charset="0"/>
              </a:rPr>
              <a:t>друзьями природы</a:t>
            </a: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. Помогли </a:t>
            </a:r>
            <a:r>
              <a:rPr lang="ru-RU" sz="2300" dirty="0" err="1" smtClean="0">
                <a:solidFill>
                  <a:srgbClr val="002060"/>
                </a:solidFill>
                <a:cs typeface="Times New Roman" pitchFamily="18" charset="0"/>
              </a:rPr>
              <a:t>Лесовичку</a:t>
            </a: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rgbClr val="002060"/>
                </a:solidFill>
                <a:cs typeface="Times New Roman" pitchFamily="18" charset="0"/>
              </a:rPr>
              <a:t>собирать</a:t>
            </a: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300" b="1" dirty="0" smtClean="0">
                <a:solidFill>
                  <a:srgbClr val="002060"/>
                </a:solidFill>
                <a:cs typeface="Times New Roman" pitchFamily="18" charset="0"/>
              </a:rPr>
              <a:t>мусор</a:t>
            </a: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, распределили его </a:t>
            </a:r>
            <a:r>
              <a:rPr lang="ru-RU" sz="2300" b="1" dirty="0" smtClean="0">
                <a:solidFill>
                  <a:srgbClr val="002060"/>
                </a:solidFill>
                <a:cs typeface="Times New Roman" pitchFamily="18" charset="0"/>
              </a:rPr>
              <a:t>по разным контейнерам</a:t>
            </a: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. Рассказали, какие нужно знать правила, чтобы было чисто кругом. А затем, продемонстрировали </a:t>
            </a:r>
            <a:r>
              <a:rPr lang="ru-RU" sz="2300" b="1" dirty="0" smtClean="0">
                <a:solidFill>
                  <a:srgbClr val="002060"/>
                </a:solidFill>
                <a:cs typeface="Times New Roman" pitchFamily="18" charset="0"/>
              </a:rPr>
              <a:t>головные уборы из бросового материала</a:t>
            </a:r>
            <a:r>
              <a:rPr lang="ru-RU" sz="2300" dirty="0" smtClean="0">
                <a:solidFill>
                  <a:srgbClr val="002060"/>
                </a:solidFill>
                <a:cs typeface="Times New Roman" pitchFamily="18" charset="0"/>
              </a:rPr>
              <a:t>, которые сделали дома и в детском саду. Таким шляпкам позавидовал бы любой модельер.</a:t>
            </a:r>
          </a:p>
        </p:txBody>
      </p:sp>
      <p:pic>
        <p:nvPicPr>
          <p:cNvPr id="13" name="Рисунок 12" descr="IMG_32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488" y="3717032"/>
            <a:ext cx="295232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31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68824" y="3717032"/>
            <a:ext cx="324036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319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9184" y="3717032"/>
            <a:ext cx="309634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pic>
        <p:nvPicPr>
          <p:cNvPr id="8" name="Рисунок 7" descr="DSC0126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80" y="4509120"/>
            <a:ext cx="302433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01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3200" y="4533742"/>
            <a:ext cx="2952328" cy="232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F65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0832" y="4509120"/>
            <a:ext cx="32403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712350" y="0"/>
            <a:ext cx="66479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№ 3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Акция  « Чистый город – чистая Планета!»</a:t>
            </a:r>
            <a:endParaRPr lang="ru-RU" sz="3000" dirty="0"/>
          </a:p>
        </p:txBody>
      </p:sp>
      <p:pic>
        <p:nvPicPr>
          <p:cNvPr id="23553" name="Picture 1" descr="E:\Документы\стенд доклад\Новая папка\плакаты\DSCF64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480" y="2492896"/>
            <a:ext cx="2880320" cy="194421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88504" y="908720"/>
            <a:ext cx="92170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</a:rPr>
              <a:t>	 Педагоги, родители, воспитанники сада и школьники потрудились на субботнике на славу! </a:t>
            </a:r>
            <a:r>
              <a:rPr lang="ru-RU" sz="2300" b="1" dirty="0" smtClean="0">
                <a:solidFill>
                  <a:srgbClr val="002060"/>
                </a:solidFill>
              </a:rPr>
              <a:t>Только  совместными усилиями можно сделать наш дом уютным, город - красивым, нашу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Землю - прекрасной, а Планету – чистой!</a:t>
            </a:r>
            <a:endParaRPr lang="ru-RU" sz="2300" b="1" dirty="0"/>
          </a:p>
        </p:txBody>
      </p:sp>
      <p:pic>
        <p:nvPicPr>
          <p:cNvPr id="23555" name="Picture 3" descr="E:\Документы\стенд доклад\Новая папка\плакаты\DSC02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7216" y="2492896"/>
            <a:ext cx="2736304" cy="1913798"/>
          </a:xfrm>
          <a:prstGeom prst="rect">
            <a:avLst/>
          </a:prstGeom>
          <a:noFill/>
        </p:spPr>
      </p:pic>
      <p:pic>
        <p:nvPicPr>
          <p:cNvPr id="23556" name="Picture 4" descr="E:\Документы\стенд доклад\Новая папка\плакаты\DSCF62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4848" y="2492896"/>
            <a:ext cx="2952328" cy="1942604"/>
          </a:xfrm>
          <a:prstGeom prst="rect">
            <a:avLst/>
          </a:prstGeom>
          <a:noFill/>
        </p:spPr>
      </p:pic>
      <p:pic>
        <p:nvPicPr>
          <p:cNvPr id="17" name="Рисунок 16" descr="с4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09384" y="0"/>
            <a:ext cx="1136576" cy="89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3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473" y="188641"/>
            <a:ext cx="957246" cy="936104"/>
          </a:xfrm>
          <a:prstGeom prst="rect">
            <a:avLst/>
          </a:prstGeom>
        </p:spPr>
      </p:pic>
      <p:pic>
        <p:nvPicPr>
          <p:cNvPr id="6" name="Рисунок 5" descr="20141203_10443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6856" y="4725144"/>
            <a:ext cx="302433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332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480" y="4753329"/>
            <a:ext cx="3096344" cy="210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329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0637" y="4725144"/>
            <a:ext cx="3025363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28664" y="0"/>
            <a:ext cx="6314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№ 3      Акция  «Поможем птицам!»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488" y="692696"/>
            <a:ext cx="93746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rgbClr val="002060"/>
                </a:solidFill>
              </a:rPr>
              <a:t>	</a:t>
            </a:r>
            <a:r>
              <a:rPr lang="ru-RU" sz="2300" b="1" dirty="0" smtClean="0">
                <a:solidFill>
                  <a:srgbClr val="002060"/>
                </a:solidFill>
              </a:rPr>
              <a:t>Птицы</a:t>
            </a:r>
            <a:r>
              <a:rPr lang="ru-RU" sz="2300" dirty="0" smtClean="0">
                <a:solidFill>
                  <a:srgbClr val="002060"/>
                </a:solidFill>
              </a:rPr>
              <a:t>, наши друзья. Без них немыслима природа. Мы каждый год помогаем нашим пернатым. Мастерим кормушки, скворечники, подкармливаем их в  зимнее время. </a:t>
            </a:r>
            <a:r>
              <a:rPr lang="ru-RU" sz="2300" b="1" dirty="0" smtClean="0">
                <a:solidFill>
                  <a:srgbClr val="002060"/>
                </a:solidFill>
              </a:rPr>
              <a:t>Разный материал </a:t>
            </a:r>
            <a:r>
              <a:rPr lang="ru-RU" sz="2300" dirty="0" smtClean="0">
                <a:solidFill>
                  <a:srgbClr val="002060"/>
                </a:solidFill>
              </a:rPr>
              <a:t>пошел в ход: </a:t>
            </a:r>
            <a:br>
              <a:rPr lang="ru-RU" sz="2300" dirty="0" smtClean="0">
                <a:solidFill>
                  <a:srgbClr val="002060"/>
                </a:solidFill>
              </a:rPr>
            </a:br>
            <a:r>
              <a:rPr lang="ru-RU" sz="2300" dirty="0" smtClean="0">
                <a:solidFill>
                  <a:srgbClr val="002060"/>
                </a:solidFill>
              </a:rPr>
              <a:t> </a:t>
            </a:r>
            <a:r>
              <a:rPr lang="ru-RU" sz="2300" dirty="0" err="1" smtClean="0">
                <a:solidFill>
                  <a:srgbClr val="002060"/>
                </a:solidFill>
              </a:rPr>
              <a:t>тетрапакеты</a:t>
            </a:r>
            <a:r>
              <a:rPr lang="ru-RU" sz="2300" dirty="0" smtClean="0">
                <a:solidFill>
                  <a:srgbClr val="002060"/>
                </a:solidFill>
              </a:rPr>
              <a:t> и пластиковые бутылки , и упаковки из - под торта…</a:t>
            </a:r>
            <a:br>
              <a:rPr lang="ru-RU" sz="2300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Каждая группа  </a:t>
            </a:r>
            <a:r>
              <a:rPr lang="ru-RU" sz="2300" dirty="0" smtClean="0">
                <a:solidFill>
                  <a:srgbClr val="002060"/>
                </a:solidFill>
              </a:rPr>
              <a:t>совместно со взрослыми изготовила </a:t>
            </a:r>
            <a:r>
              <a:rPr lang="ru-RU" sz="2300" b="1" dirty="0" smtClean="0">
                <a:solidFill>
                  <a:srgbClr val="002060"/>
                </a:solidFill>
              </a:rPr>
              <a:t>больше десятка </a:t>
            </a:r>
            <a:r>
              <a:rPr lang="ru-RU" sz="2300" dirty="0" smtClean="0">
                <a:solidFill>
                  <a:srgbClr val="002060"/>
                </a:solidFill>
              </a:rPr>
              <a:t>кормушек.</a:t>
            </a:r>
          </a:p>
        </p:txBody>
      </p:sp>
      <p:pic>
        <p:nvPicPr>
          <p:cNvPr id="11" name="Рисунок 10" descr="с4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37376" y="0"/>
            <a:ext cx="1084070" cy="852119"/>
          </a:xfrm>
          <a:prstGeom prst="rect">
            <a:avLst/>
          </a:prstGeom>
        </p:spPr>
      </p:pic>
      <p:pic>
        <p:nvPicPr>
          <p:cNvPr id="1027" name="Picture 3" descr="F:\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488" y="2708920"/>
            <a:ext cx="295232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4848" y="2636912"/>
            <a:ext cx="317269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1664" y="2636912"/>
            <a:ext cx="3024336" cy="2099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rcRect r="18116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Рисунок 2" descr="зеленый 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472" y="0"/>
            <a:ext cx="957246" cy="936104"/>
          </a:xfrm>
          <a:prstGeom prst="rect">
            <a:avLst/>
          </a:prstGeom>
        </p:spPr>
      </p:pic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6977" y="0"/>
            <a:ext cx="1156078" cy="9087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656856" y="5157192"/>
            <a:ext cx="5569898" cy="10342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26670" rIns="53340" bIns="2667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400" kern="1200" dirty="0">
              <a:latin typeface="+mn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08584" y="188640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	</a:t>
            </a:r>
            <a:endParaRPr lang="ru-RU" sz="23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4688" y="188640"/>
            <a:ext cx="55146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Шаг № 3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Акция «Ёлочка, живи!»</a:t>
            </a:r>
          </a:p>
        </p:txBody>
      </p:sp>
      <p:pic>
        <p:nvPicPr>
          <p:cNvPr id="47106" name="Picture 2" descr="E:\Документы\стенд доклад\Новая папка\плакаты\DSC05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872" y="2204864"/>
            <a:ext cx="2649820" cy="188510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44488" y="764704"/>
            <a:ext cx="91605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	Символ Нового года –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елочка.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 Сколько их вырубают каждый год.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Есть ли выход?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Да! Какие красивые елочки получаются из бросового материала и фантазии нет предела.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В акции приняли участие более 200 родителей и детей.</a:t>
            </a:r>
            <a:endParaRPr lang="ru-RU" sz="2300" b="1" dirty="0"/>
          </a:p>
        </p:txBody>
      </p:sp>
      <p:pic>
        <p:nvPicPr>
          <p:cNvPr id="11" name="Рисунок 10" descr="20141208_10161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7216" y="2132856"/>
            <a:ext cx="280831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 descr="G:\фото 2014-2015\поделки новый год фото\DSC052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2800" y="5301208"/>
            <a:ext cx="3312368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age-a94b74dbc6c783998ad0f2a2eda3ce763ce58e17f9a057d6ad679e0fcc085732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520" y="4357694"/>
            <a:ext cx="1875230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age-bf0f96ebbd820ffa9a30355f351ea546604e820d8fbbf81e19a487fbf4861465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7216" y="4509120"/>
            <a:ext cx="273630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1" name="Picture 7" descr="E:\Документы\стенд доклад\DSC038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8744" y="4293096"/>
            <a:ext cx="147797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2" name="Picture 8" descr="E:\Документы\стенд доклад\DSC0389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29064" y="4293096"/>
            <a:ext cx="129783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3" name="Picture 9" descr="E:\Документы\стенд доклад\DSC0387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16896" y="4221088"/>
            <a:ext cx="1498923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20150312_07580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8504" y="2204864"/>
            <a:ext cx="295232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8601</TotalTime>
  <Words>701</Words>
  <Application>Microsoft Office PowerPoint</Application>
  <PresentationFormat>Лист A4 (210x297 мм)</PresentationFormat>
  <Paragraphs>190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</dc:creator>
  <cp:lastModifiedBy>Галина</cp:lastModifiedBy>
  <cp:revision>108</cp:revision>
  <dcterms:created xsi:type="dcterms:W3CDTF">2015-04-18T08:20:31Z</dcterms:created>
  <dcterms:modified xsi:type="dcterms:W3CDTF">2015-05-14T21:19:15Z</dcterms:modified>
</cp:coreProperties>
</file>