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1" r:id="rId4"/>
    <p:sldId id="281" r:id="rId5"/>
    <p:sldId id="280" r:id="rId6"/>
    <p:sldId id="282" r:id="rId7"/>
    <p:sldId id="283" r:id="rId8"/>
    <p:sldId id="284" r:id="rId9"/>
    <p:sldId id="295" r:id="rId10"/>
    <p:sldId id="285" r:id="rId11"/>
    <p:sldId id="286" r:id="rId12"/>
    <p:sldId id="293" r:id="rId13"/>
    <p:sldId id="291" r:id="rId14"/>
    <p:sldId id="287" r:id="rId15"/>
    <p:sldId id="290" r:id="rId16"/>
    <p:sldId id="292" r:id="rId17"/>
    <p:sldId id="294" r:id="rId18"/>
    <p:sldId id="288" r:id="rId19"/>
    <p:sldId id="289" r:id="rId20"/>
    <p:sldId id="296" r:id="rId21"/>
  </p:sldIdLst>
  <p:sldSz cx="9906000" cy="6858000" type="A4"/>
  <p:notesSz cx="6888163" cy="100203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0FC6"/>
    <a:srgbClr val="CCFF99"/>
    <a:srgbClr val="66FFFF"/>
    <a:srgbClr val="FFFF99"/>
    <a:srgbClr val="FFFFFF"/>
    <a:srgbClr val="CC99FF"/>
    <a:srgbClr val="262AE2"/>
    <a:srgbClr val="00FFCC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74" autoAdjust="0"/>
    <p:restoredTop sz="94660"/>
  </p:normalViewPr>
  <p:slideViewPr>
    <p:cSldViewPr showGuides="1">
      <p:cViewPr>
        <p:scale>
          <a:sx n="77" d="100"/>
          <a:sy n="77" d="100"/>
        </p:scale>
        <p:origin x="-1214" y="-221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72CDE-A906-4289-8DDA-8AE899B6CE0B}" type="doc">
      <dgm:prSet loTypeId="urn:microsoft.com/office/officeart/2005/8/layout/cycle4#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FF61467-8EE3-4094-9739-53FB9D077B26}">
      <dgm:prSet phldrT="[Текст]"/>
      <dgm:spPr>
        <a:solidFill>
          <a:srgbClr val="99CCFF">
            <a:alpha val="89804"/>
          </a:srgbClr>
        </a:solidFill>
      </dgm:spPr>
      <dgm:t>
        <a:bodyPr/>
        <a:lstStyle/>
        <a:p>
          <a:endParaRPr lang="ru-RU" dirty="0"/>
        </a:p>
      </dgm:t>
    </dgm:pt>
    <dgm:pt modelId="{99C60CAA-EDF0-41CA-B535-24AB8327132B}" type="parTrans" cxnId="{438CDB16-591D-4E40-9BF8-161348005A96}">
      <dgm:prSet/>
      <dgm:spPr/>
      <dgm:t>
        <a:bodyPr/>
        <a:lstStyle/>
        <a:p>
          <a:endParaRPr lang="ru-RU"/>
        </a:p>
      </dgm:t>
    </dgm:pt>
    <dgm:pt modelId="{E198F055-1FB0-4077-BED9-97B1A96DBD03}" type="sibTrans" cxnId="{438CDB16-591D-4E40-9BF8-161348005A96}">
      <dgm:prSet/>
      <dgm:spPr/>
      <dgm:t>
        <a:bodyPr/>
        <a:lstStyle/>
        <a:p>
          <a:endParaRPr lang="ru-RU"/>
        </a:p>
      </dgm:t>
    </dgm:pt>
    <dgm:pt modelId="{AD21CB08-4FBD-44CE-A08D-DBBF8100FCE6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CCFF"/>
        </a:solidFill>
      </dgm:spPr>
      <dgm:t>
        <a:bodyPr/>
        <a:lstStyle/>
        <a:p>
          <a:endParaRPr lang="ru-RU" dirty="0"/>
        </a:p>
      </dgm:t>
    </dgm:pt>
    <dgm:pt modelId="{4DA2CB6A-B5A5-42AB-8B4C-D87D9FA05403}" type="parTrans" cxnId="{10B25BE6-B912-4346-A6E2-4FBAC1732BC6}">
      <dgm:prSet/>
      <dgm:spPr/>
      <dgm:t>
        <a:bodyPr/>
        <a:lstStyle/>
        <a:p>
          <a:endParaRPr lang="ru-RU"/>
        </a:p>
      </dgm:t>
    </dgm:pt>
    <dgm:pt modelId="{B278D5E3-5636-4873-A1AE-7023AFD1E649}" type="sibTrans" cxnId="{10B25BE6-B912-4346-A6E2-4FBAC1732BC6}">
      <dgm:prSet/>
      <dgm:spPr/>
      <dgm:t>
        <a:bodyPr/>
        <a:lstStyle/>
        <a:p>
          <a:endParaRPr lang="ru-RU"/>
        </a:p>
      </dgm:t>
    </dgm:pt>
    <dgm:pt modelId="{7A97C19E-2DA4-42EA-8DAB-BB3DFF358C8B}">
      <dgm:prSet phldrT="[Текст]"/>
      <dgm:spPr/>
      <dgm:t>
        <a:bodyPr/>
        <a:lstStyle/>
        <a:p>
          <a:endParaRPr lang="ru-RU" dirty="0"/>
        </a:p>
      </dgm:t>
    </dgm:pt>
    <dgm:pt modelId="{73F4E0BA-694E-4706-A398-B4A6FB34BBD0}" type="parTrans" cxnId="{FE8E6F09-2209-4216-8D9C-ECDA064B4EA7}">
      <dgm:prSet/>
      <dgm:spPr/>
      <dgm:t>
        <a:bodyPr/>
        <a:lstStyle/>
        <a:p>
          <a:endParaRPr lang="ru-RU"/>
        </a:p>
      </dgm:t>
    </dgm:pt>
    <dgm:pt modelId="{435DBE73-81FC-4390-B0CE-72D9F9EDA413}" type="sibTrans" cxnId="{FE8E6F09-2209-4216-8D9C-ECDA064B4EA7}">
      <dgm:prSet/>
      <dgm:spPr/>
      <dgm:t>
        <a:bodyPr/>
        <a:lstStyle/>
        <a:p>
          <a:endParaRPr lang="ru-RU"/>
        </a:p>
      </dgm:t>
    </dgm:pt>
    <dgm:pt modelId="{4C0375D5-549D-4241-9B3F-9E5182966FB1}">
      <dgm:prSet phldrT="[Текст]"/>
      <dgm:spPr>
        <a:solidFill>
          <a:srgbClr val="00FFCC">
            <a:alpha val="89804"/>
          </a:srgbClr>
        </a:solidFill>
      </dgm:spPr>
      <dgm:t>
        <a:bodyPr/>
        <a:lstStyle/>
        <a:p>
          <a:endParaRPr lang="ru-RU" dirty="0"/>
        </a:p>
      </dgm:t>
    </dgm:pt>
    <dgm:pt modelId="{99B6DFC9-CC56-4014-A532-24793A99BF8D}" type="sibTrans" cxnId="{8853AD29-68FD-4215-824C-78F6BC52B892}">
      <dgm:prSet/>
      <dgm:spPr/>
      <dgm:t>
        <a:bodyPr/>
        <a:lstStyle/>
        <a:p>
          <a:endParaRPr lang="ru-RU"/>
        </a:p>
      </dgm:t>
    </dgm:pt>
    <dgm:pt modelId="{1D51752B-D6D3-4D66-92E6-A3346219E43E}" type="parTrans" cxnId="{8853AD29-68FD-4215-824C-78F6BC52B892}">
      <dgm:prSet/>
      <dgm:spPr/>
      <dgm:t>
        <a:bodyPr/>
        <a:lstStyle/>
        <a:p>
          <a:endParaRPr lang="ru-RU"/>
        </a:p>
      </dgm:t>
    </dgm:pt>
    <dgm:pt modelId="{82AA5B9D-E6ED-4862-B3EA-B54C18D960C3}">
      <dgm:prSet phldrT="[Текст]" custT="1"/>
      <dgm:spPr/>
      <dgm:t>
        <a:bodyPr/>
        <a:lstStyle/>
        <a:p>
          <a:endParaRPr lang="ru-RU"/>
        </a:p>
      </dgm:t>
    </dgm:pt>
    <dgm:pt modelId="{A41FD970-DC8A-4881-8FD2-B4FE6B85F027}" type="parTrans" cxnId="{EDDD7EBC-3737-4415-A600-F54D648A88FA}">
      <dgm:prSet/>
      <dgm:spPr/>
      <dgm:t>
        <a:bodyPr/>
        <a:lstStyle/>
        <a:p>
          <a:endParaRPr lang="ru-RU"/>
        </a:p>
      </dgm:t>
    </dgm:pt>
    <dgm:pt modelId="{F42938C5-DD04-4AC8-B4EA-9F665B577BFE}" type="sibTrans" cxnId="{EDDD7EBC-3737-4415-A600-F54D648A88FA}">
      <dgm:prSet/>
      <dgm:spPr/>
      <dgm:t>
        <a:bodyPr/>
        <a:lstStyle/>
        <a:p>
          <a:endParaRPr lang="ru-RU"/>
        </a:p>
      </dgm:t>
    </dgm:pt>
    <dgm:pt modelId="{4A7C5281-33D8-4CDA-AEB7-405913CE6AA5}">
      <dgm:prSet phldrT="[Текст]"/>
      <dgm:spPr/>
      <dgm:t>
        <a:bodyPr/>
        <a:lstStyle/>
        <a:p>
          <a:endParaRPr lang="ru-RU" dirty="0"/>
        </a:p>
      </dgm:t>
    </dgm:pt>
    <dgm:pt modelId="{349E08A4-DB85-44A8-A102-D1C43D120096}" type="sibTrans" cxnId="{A215D0B3-F3A5-40CF-BF0E-29B788DEFF64}">
      <dgm:prSet/>
      <dgm:spPr/>
      <dgm:t>
        <a:bodyPr/>
        <a:lstStyle/>
        <a:p>
          <a:endParaRPr lang="ru-RU"/>
        </a:p>
      </dgm:t>
    </dgm:pt>
    <dgm:pt modelId="{E93958E9-6E72-47D6-ABB7-EB262C5713F8}" type="parTrans" cxnId="{A215D0B3-F3A5-40CF-BF0E-29B788DEFF64}">
      <dgm:prSet/>
      <dgm:spPr/>
      <dgm:t>
        <a:bodyPr/>
        <a:lstStyle/>
        <a:p>
          <a:endParaRPr lang="ru-RU"/>
        </a:p>
      </dgm:t>
    </dgm:pt>
    <dgm:pt modelId="{F2D4D668-4B7D-4612-8716-718B4BA87CFD}">
      <dgm:prSet phldrT="[Текст]" custT="1"/>
      <dgm:spPr/>
      <dgm:t>
        <a:bodyPr/>
        <a:lstStyle/>
        <a:p>
          <a:endParaRPr lang="ru-RU"/>
        </a:p>
      </dgm:t>
    </dgm:pt>
    <dgm:pt modelId="{749EDF83-67F4-45AB-8627-6B7140215888}" type="parTrans" cxnId="{F4B0E755-4CF3-4112-818B-283BF606AE04}">
      <dgm:prSet/>
      <dgm:spPr/>
      <dgm:t>
        <a:bodyPr/>
        <a:lstStyle/>
        <a:p>
          <a:endParaRPr lang="ru-RU"/>
        </a:p>
      </dgm:t>
    </dgm:pt>
    <dgm:pt modelId="{2A1544CE-74A2-479B-BF59-EC789E5EF7E5}" type="sibTrans" cxnId="{F4B0E755-4CF3-4112-818B-283BF606AE04}">
      <dgm:prSet/>
      <dgm:spPr/>
      <dgm:t>
        <a:bodyPr/>
        <a:lstStyle/>
        <a:p>
          <a:endParaRPr lang="ru-RU"/>
        </a:p>
      </dgm:t>
    </dgm:pt>
    <dgm:pt modelId="{1A81197B-5983-4DD2-8A3F-E7FF66061338}">
      <dgm:prSet phldrT="[Текст]" custT="1"/>
      <dgm:spPr/>
      <dgm:t>
        <a:bodyPr/>
        <a:lstStyle/>
        <a:p>
          <a:endParaRPr lang="ru-RU"/>
        </a:p>
      </dgm:t>
    </dgm:pt>
    <dgm:pt modelId="{7476E874-8A35-4090-A67F-616E6D860902}" type="parTrans" cxnId="{9B1BD290-2632-43DE-8373-EC0103F5B5F0}">
      <dgm:prSet/>
      <dgm:spPr/>
      <dgm:t>
        <a:bodyPr/>
        <a:lstStyle/>
        <a:p>
          <a:endParaRPr lang="ru-RU"/>
        </a:p>
      </dgm:t>
    </dgm:pt>
    <dgm:pt modelId="{B685E297-05AD-4549-9745-EF522A7AE22E}" type="sibTrans" cxnId="{9B1BD290-2632-43DE-8373-EC0103F5B5F0}">
      <dgm:prSet/>
      <dgm:spPr/>
      <dgm:t>
        <a:bodyPr/>
        <a:lstStyle/>
        <a:p>
          <a:endParaRPr lang="ru-RU"/>
        </a:p>
      </dgm:t>
    </dgm:pt>
    <dgm:pt modelId="{2AD7BB08-D672-4864-8503-1A4DB37001A3}">
      <dgm:prSet phldrT="[Текст]" custT="1"/>
      <dgm:spPr/>
      <dgm:t>
        <a:bodyPr/>
        <a:lstStyle/>
        <a:p>
          <a:endParaRPr lang="ru-RU"/>
        </a:p>
      </dgm:t>
    </dgm:pt>
    <dgm:pt modelId="{F9415550-C9EB-4EBB-8558-53D724745587}" type="parTrans" cxnId="{B3610CCD-0233-47B0-B087-C217CEF6DEB8}">
      <dgm:prSet/>
      <dgm:spPr/>
      <dgm:t>
        <a:bodyPr/>
        <a:lstStyle/>
        <a:p>
          <a:endParaRPr lang="ru-RU"/>
        </a:p>
      </dgm:t>
    </dgm:pt>
    <dgm:pt modelId="{590CC4C6-E7DD-4B77-BC1F-90B35533089F}" type="sibTrans" cxnId="{B3610CCD-0233-47B0-B087-C217CEF6DEB8}">
      <dgm:prSet/>
      <dgm:spPr/>
      <dgm:t>
        <a:bodyPr/>
        <a:lstStyle/>
        <a:p>
          <a:endParaRPr lang="ru-RU"/>
        </a:p>
      </dgm:t>
    </dgm:pt>
    <dgm:pt modelId="{5118A6FE-931B-445B-BB74-6AE3F3F45BF5}">
      <dgm:prSet phldrT="[Текст]" custT="1"/>
      <dgm:spPr/>
      <dgm:t>
        <a:bodyPr/>
        <a:lstStyle/>
        <a:p>
          <a:endParaRPr lang="ru-RU" sz="1800" dirty="0"/>
        </a:p>
      </dgm:t>
    </dgm:pt>
    <dgm:pt modelId="{DF4B6311-0AE5-4E93-BA0D-5D8151803FEC}" type="parTrans" cxnId="{A9022B49-C2F2-410B-B9A0-614D4C1D24AC}">
      <dgm:prSet/>
      <dgm:spPr/>
      <dgm:t>
        <a:bodyPr/>
        <a:lstStyle/>
        <a:p>
          <a:endParaRPr lang="ru-RU"/>
        </a:p>
      </dgm:t>
    </dgm:pt>
    <dgm:pt modelId="{89552FE0-8D38-4948-9E1A-EE8644B967CB}" type="sibTrans" cxnId="{A9022B49-C2F2-410B-B9A0-614D4C1D24AC}">
      <dgm:prSet/>
      <dgm:spPr/>
      <dgm:t>
        <a:bodyPr/>
        <a:lstStyle/>
        <a:p>
          <a:endParaRPr lang="ru-RU"/>
        </a:p>
      </dgm:t>
    </dgm:pt>
    <dgm:pt modelId="{9FF08718-2258-48FA-9FEE-7755FD3A7307}">
      <dgm:prSet phldrT="[Текст]" custT="1"/>
      <dgm:spPr/>
      <dgm:t>
        <a:bodyPr/>
        <a:lstStyle/>
        <a:p>
          <a:endParaRPr lang="ru-RU"/>
        </a:p>
      </dgm:t>
    </dgm:pt>
    <dgm:pt modelId="{BE26A97E-7DF3-4721-AF90-C0F9B4A26F36}" type="sibTrans" cxnId="{9A4B304E-3653-48D4-8A11-FDCBD3CF3283}">
      <dgm:prSet/>
      <dgm:spPr/>
      <dgm:t>
        <a:bodyPr/>
        <a:lstStyle/>
        <a:p>
          <a:endParaRPr lang="ru-RU"/>
        </a:p>
      </dgm:t>
    </dgm:pt>
    <dgm:pt modelId="{7E0F65E3-6E49-48C0-ACEA-E9262E3A4256}" type="parTrans" cxnId="{9A4B304E-3653-48D4-8A11-FDCBD3CF3283}">
      <dgm:prSet/>
      <dgm:spPr/>
      <dgm:t>
        <a:bodyPr/>
        <a:lstStyle/>
        <a:p>
          <a:endParaRPr lang="ru-RU"/>
        </a:p>
      </dgm:t>
    </dgm:pt>
    <dgm:pt modelId="{C4252E8B-39B6-47DF-815D-B0F742D3CA83}">
      <dgm:prSet/>
      <dgm:spPr/>
      <dgm:t>
        <a:bodyPr/>
        <a:lstStyle/>
        <a:p>
          <a:endParaRPr lang="ru-RU"/>
        </a:p>
      </dgm:t>
    </dgm:pt>
    <dgm:pt modelId="{C6508730-E27A-42E5-8E8C-2F5138EBF8B5}" type="parTrans" cxnId="{F9DBC3C9-ABE3-4056-BCA4-AA97CC3C69C5}">
      <dgm:prSet/>
      <dgm:spPr/>
      <dgm:t>
        <a:bodyPr/>
        <a:lstStyle/>
        <a:p>
          <a:endParaRPr lang="ru-RU"/>
        </a:p>
      </dgm:t>
    </dgm:pt>
    <dgm:pt modelId="{8A944B54-E57D-400B-A3C9-51D6C244D9DF}" type="sibTrans" cxnId="{F9DBC3C9-ABE3-4056-BCA4-AA97CC3C69C5}">
      <dgm:prSet/>
      <dgm:spPr/>
      <dgm:t>
        <a:bodyPr/>
        <a:lstStyle/>
        <a:p>
          <a:endParaRPr lang="ru-RU"/>
        </a:p>
      </dgm:t>
    </dgm:pt>
    <dgm:pt modelId="{AA7ADB87-8AB2-4D0B-A874-518F0B8808C0}">
      <dgm:prSet/>
      <dgm:spPr/>
      <dgm:t>
        <a:bodyPr/>
        <a:lstStyle/>
        <a:p>
          <a:endParaRPr lang="ru-RU"/>
        </a:p>
      </dgm:t>
    </dgm:pt>
    <dgm:pt modelId="{5A528934-039E-4190-BA67-E3897EDD8101}" type="parTrans" cxnId="{F480091B-3D1B-4859-9E43-6DFFE243F8CE}">
      <dgm:prSet/>
      <dgm:spPr/>
      <dgm:t>
        <a:bodyPr/>
        <a:lstStyle/>
        <a:p>
          <a:endParaRPr lang="ru-RU"/>
        </a:p>
      </dgm:t>
    </dgm:pt>
    <dgm:pt modelId="{B5F6979B-3093-44E6-A34B-7A7578229AEB}" type="sibTrans" cxnId="{F480091B-3D1B-4859-9E43-6DFFE243F8CE}">
      <dgm:prSet/>
      <dgm:spPr/>
      <dgm:t>
        <a:bodyPr/>
        <a:lstStyle/>
        <a:p>
          <a:endParaRPr lang="ru-RU"/>
        </a:p>
      </dgm:t>
    </dgm:pt>
    <dgm:pt modelId="{C397E134-514F-4D42-8097-CAE61EB24F27}">
      <dgm:prSet/>
      <dgm:spPr/>
      <dgm:t>
        <a:bodyPr/>
        <a:lstStyle/>
        <a:p>
          <a:endParaRPr lang="ru-RU"/>
        </a:p>
      </dgm:t>
    </dgm:pt>
    <dgm:pt modelId="{22EF9AAD-5C8E-4D8E-9925-3D4617497879}" type="parTrans" cxnId="{56CD11C7-E813-4922-B609-E47CF49F2B2E}">
      <dgm:prSet/>
      <dgm:spPr/>
      <dgm:t>
        <a:bodyPr/>
        <a:lstStyle/>
        <a:p>
          <a:endParaRPr lang="ru-RU"/>
        </a:p>
      </dgm:t>
    </dgm:pt>
    <dgm:pt modelId="{8311C53E-8B39-4169-A8BD-D73111FA32A6}" type="sibTrans" cxnId="{56CD11C7-E813-4922-B609-E47CF49F2B2E}">
      <dgm:prSet/>
      <dgm:spPr/>
      <dgm:t>
        <a:bodyPr/>
        <a:lstStyle/>
        <a:p>
          <a:endParaRPr lang="ru-RU"/>
        </a:p>
      </dgm:t>
    </dgm:pt>
    <dgm:pt modelId="{EF4B9387-F498-4608-8108-F8CAB016AF3B}">
      <dgm:prSet/>
      <dgm:spPr/>
      <dgm:t>
        <a:bodyPr/>
        <a:lstStyle/>
        <a:p>
          <a:endParaRPr lang="ru-RU"/>
        </a:p>
      </dgm:t>
    </dgm:pt>
    <dgm:pt modelId="{0D3E5376-DABB-400F-AD43-104E9FD2FC0C}" type="parTrans" cxnId="{57847E52-5730-44FC-9A8A-9938EB2ADA1F}">
      <dgm:prSet/>
      <dgm:spPr/>
      <dgm:t>
        <a:bodyPr/>
        <a:lstStyle/>
        <a:p>
          <a:endParaRPr lang="ru-RU"/>
        </a:p>
      </dgm:t>
    </dgm:pt>
    <dgm:pt modelId="{22ACD40A-3700-460A-8DC8-5DD950E65CBD}" type="sibTrans" cxnId="{57847E52-5730-44FC-9A8A-9938EB2ADA1F}">
      <dgm:prSet/>
      <dgm:spPr/>
      <dgm:t>
        <a:bodyPr/>
        <a:lstStyle/>
        <a:p>
          <a:endParaRPr lang="ru-RU"/>
        </a:p>
      </dgm:t>
    </dgm:pt>
    <dgm:pt modelId="{DED93B97-B4BA-47A3-87B7-6968FB739AFB}">
      <dgm:prSet/>
      <dgm:spPr/>
      <dgm:t>
        <a:bodyPr/>
        <a:lstStyle/>
        <a:p>
          <a:endParaRPr lang="ru-RU"/>
        </a:p>
      </dgm:t>
    </dgm:pt>
    <dgm:pt modelId="{E7AD0B93-6C8D-4D96-9106-D16E08FE994B}" type="parTrans" cxnId="{E242C81C-284B-440F-8497-47FD22F8F6DB}">
      <dgm:prSet/>
      <dgm:spPr/>
      <dgm:t>
        <a:bodyPr/>
        <a:lstStyle/>
        <a:p>
          <a:endParaRPr lang="ru-RU"/>
        </a:p>
      </dgm:t>
    </dgm:pt>
    <dgm:pt modelId="{DA4D63E5-0F63-4BF0-B405-59167AFBF830}" type="sibTrans" cxnId="{E242C81C-284B-440F-8497-47FD22F8F6DB}">
      <dgm:prSet/>
      <dgm:spPr/>
      <dgm:t>
        <a:bodyPr/>
        <a:lstStyle/>
        <a:p>
          <a:endParaRPr lang="ru-RU"/>
        </a:p>
      </dgm:t>
    </dgm:pt>
    <dgm:pt modelId="{E9C0A13B-D793-49D8-AC9F-421FB93E649F}">
      <dgm:prSet/>
      <dgm:spPr/>
      <dgm:t>
        <a:bodyPr/>
        <a:lstStyle/>
        <a:p>
          <a:endParaRPr lang="ru-RU"/>
        </a:p>
      </dgm:t>
    </dgm:pt>
    <dgm:pt modelId="{B45BF09D-69DF-40FB-B7CF-E7D73AD0043D}" type="parTrans" cxnId="{796ABE9E-D7F1-4D39-99D1-99DF6906E7DD}">
      <dgm:prSet/>
      <dgm:spPr/>
      <dgm:t>
        <a:bodyPr/>
        <a:lstStyle/>
        <a:p>
          <a:endParaRPr lang="ru-RU"/>
        </a:p>
      </dgm:t>
    </dgm:pt>
    <dgm:pt modelId="{A556798F-5966-45AD-A468-D8A6B63634F2}" type="sibTrans" cxnId="{796ABE9E-D7F1-4D39-99D1-99DF6906E7DD}">
      <dgm:prSet/>
      <dgm:spPr/>
      <dgm:t>
        <a:bodyPr/>
        <a:lstStyle/>
        <a:p>
          <a:endParaRPr lang="ru-RU"/>
        </a:p>
      </dgm:t>
    </dgm:pt>
    <dgm:pt modelId="{5D598D7B-6E48-4DED-B0C4-1A933CF0BAB6}">
      <dgm:prSet/>
      <dgm:spPr/>
      <dgm:t>
        <a:bodyPr/>
        <a:lstStyle/>
        <a:p>
          <a:endParaRPr lang="ru-RU"/>
        </a:p>
      </dgm:t>
    </dgm:pt>
    <dgm:pt modelId="{F05B03D6-E33E-4192-BEB0-1DA815BC21F9}" type="parTrans" cxnId="{5A14D532-A107-439F-85BF-F2ABEB3AD14B}">
      <dgm:prSet/>
      <dgm:spPr/>
      <dgm:t>
        <a:bodyPr/>
        <a:lstStyle/>
        <a:p>
          <a:endParaRPr lang="ru-RU"/>
        </a:p>
      </dgm:t>
    </dgm:pt>
    <dgm:pt modelId="{39C23364-0691-4C71-8347-20249FE4A41C}" type="sibTrans" cxnId="{5A14D532-A107-439F-85BF-F2ABEB3AD14B}">
      <dgm:prSet/>
      <dgm:spPr/>
      <dgm:t>
        <a:bodyPr/>
        <a:lstStyle/>
        <a:p>
          <a:endParaRPr lang="ru-RU"/>
        </a:p>
      </dgm:t>
    </dgm:pt>
    <dgm:pt modelId="{0F2CB682-0526-4DDF-A6D7-81D2E6A13A12}">
      <dgm:prSet/>
      <dgm:spPr>
        <a:solidFill>
          <a:srgbClr val="CC99FF">
            <a:alpha val="89804"/>
          </a:srgbClr>
        </a:solidFill>
      </dgm:spPr>
      <dgm:t>
        <a:bodyPr/>
        <a:lstStyle/>
        <a:p>
          <a:endParaRPr lang="ru-RU"/>
        </a:p>
      </dgm:t>
    </dgm:pt>
    <dgm:pt modelId="{DCBC12CF-3E6D-46E3-9709-0222A7145A2B}" type="parTrans" cxnId="{0F5A0425-DD0B-4B68-BABB-0EEE256DB383}">
      <dgm:prSet/>
      <dgm:spPr/>
      <dgm:t>
        <a:bodyPr/>
        <a:lstStyle/>
        <a:p>
          <a:endParaRPr lang="ru-RU"/>
        </a:p>
      </dgm:t>
    </dgm:pt>
    <dgm:pt modelId="{B372C47D-2F61-4904-B3BD-7308547F606C}" type="sibTrans" cxnId="{0F5A0425-DD0B-4B68-BABB-0EEE256DB383}">
      <dgm:prSet/>
      <dgm:spPr/>
      <dgm:t>
        <a:bodyPr/>
        <a:lstStyle/>
        <a:p>
          <a:endParaRPr lang="ru-RU"/>
        </a:p>
      </dgm:t>
    </dgm:pt>
    <dgm:pt modelId="{F9855B12-5321-4A9F-AE65-5997283519F2}">
      <dgm:prSet/>
      <dgm:spPr/>
      <dgm:t>
        <a:bodyPr/>
        <a:lstStyle/>
        <a:p>
          <a:endParaRPr lang="ru-RU"/>
        </a:p>
      </dgm:t>
    </dgm:pt>
    <dgm:pt modelId="{D5954E22-78E1-417B-8071-C82A5D5AF944}" type="parTrans" cxnId="{08103E12-707B-4267-A978-2DEAF0262D25}">
      <dgm:prSet/>
      <dgm:spPr/>
      <dgm:t>
        <a:bodyPr/>
        <a:lstStyle/>
        <a:p>
          <a:endParaRPr lang="ru-RU"/>
        </a:p>
      </dgm:t>
    </dgm:pt>
    <dgm:pt modelId="{0CADDCF5-EA78-4F0C-92E9-07336AEB8DC7}" type="sibTrans" cxnId="{08103E12-707B-4267-A978-2DEAF0262D25}">
      <dgm:prSet/>
      <dgm:spPr/>
      <dgm:t>
        <a:bodyPr/>
        <a:lstStyle/>
        <a:p>
          <a:endParaRPr lang="ru-RU"/>
        </a:p>
      </dgm:t>
    </dgm:pt>
    <dgm:pt modelId="{A3292955-BA61-4DE3-A40F-6E20ED356353}">
      <dgm:prSet/>
      <dgm:spPr/>
      <dgm:t>
        <a:bodyPr/>
        <a:lstStyle/>
        <a:p>
          <a:endParaRPr lang="ru-RU"/>
        </a:p>
      </dgm:t>
    </dgm:pt>
    <dgm:pt modelId="{48BBC31C-293B-4337-91BA-7876F6BBC67B}" type="parTrans" cxnId="{FA50A5B1-59D2-4E89-A1DF-398217647003}">
      <dgm:prSet/>
      <dgm:spPr/>
      <dgm:t>
        <a:bodyPr/>
        <a:lstStyle/>
        <a:p>
          <a:endParaRPr lang="ru-RU"/>
        </a:p>
      </dgm:t>
    </dgm:pt>
    <dgm:pt modelId="{E1EB336A-75B7-4762-A5D2-FDC0A503FDF4}" type="sibTrans" cxnId="{FA50A5B1-59D2-4E89-A1DF-398217647003}">
      <dgm:prSet/>
      <dgm:spPr/>
      <dgm:t>
        <a:bodyPr/>
        <a:lstStyle/>
        <a:p>
          <a:endParaRPr lang="ru-RU"/>
        </a:p>
      </dgm:t>
    </dgm:pt>
    <dgm:pt modelId="{A6868E80-8DD9-4927-B228-7DB55D6B9DD8}">
      <dgm:prSet phldrT="[Текст]"/>
      <dgm:spPr>
        <a:solidFill>
          <a:srgbClr val="00FFCC">
            <a:alpha val="89804"/>
          </a:srgbClr>
        </a:solidFill>
      </dgm:spPr>
      <dgm:t>
        <a:bodyPr/>
        <a:lstStyle/>
        <a:p>
          <a:endParaRPr lang="ru-RU" dirty="0"/>
        </a:p>
      </dgm:t>
    </dgm:pt>
    <dgm:pt modelId="{67AB911B-01CA-4A80-BEC9-042B297BF522}" type="parTrans" cxnId="{36DE6704-853E-4EBC-9035-0BBC5761CE76}">
      <dgm:prSet/>
      <dgm:spPr/>
      <dgm:t>
        <a:bodyPr/>
        <a:lstStyle/>
        <a:p>
          <a:endParaRPr lang="ru-RU"/>
        </a:p>
      </dgm:t>
    </dgm:pt>
    <dgm:pt modelId="{64048AFA-2351-4FF9-9D39-C23FF18758E5}" type="sibTrans" cxnId="{36DE6704-853E-4EBC-9035-0BBC5761CE76}">
      <dgm:prSet/>
      <dgm:spPr/>
      <dgm:t>
        <a:bodyPr/>
        <a:lstStyle/>
        <a:p>
          <a:endParaRPr lang="ru-RU"/>
        </a:p>
      </dgm:t>
    </dgm:pt>
    <dgm:pt modelId="{5BC0A4E0-9743-4E21-A5AE-6D4F7A597960}">
      <dgm:prSet/>
      <dgm:spPr/>
      <dgm:t>
        <a:bodyPr/>
        <a:lstStyle/>
        <a:p>
          <a:r>
            <a:rPr lang="ru-RU" b="1" dirty="0" smtClean="0">
              <a:solidFill>
                <a:srgbClr val="00FFCC"/>
              </a:solidFill>
            </a:rPr>
            <a:t>«Береги свою планету, ведь другой такой же </a:t>
          </a:r>
          <a:endParaRPr lang="ru-RU" dirty="0"/>
        </a:p>
      </dgm:t>
    </dgm:pt>
    <dgm:pt modelId="{6E734B8A-C77F-491D-9E27-DB8D3B25CE1F}" type="parTrans" cxnId="{CCBA6206-DE84-454D-B20A-E3685E10590B}">
      <dgm:prSet/>
      <dgm:spPr/>
      <dgm:t>
        <a:bodyPr/>
        <a:lstStyle/>
        <a:p>
          <a:endParaRPr lang="ru-RU"/>
        </a:p>
      </dgm:t>
    </dgm:pt>
    <dgm:pt modelId="{9BC1D943-AA69-41E2-A206-C8D0395A9B7C}" type="sibTrans" cxnId="{CCBA6206-DE84-454D-B20A-E3685E10590B}">
      <dgm:prSet/>
      <dgm:spPr/>
      <dgm:t>
        <a:bodyPr/>
        <a:lstStyle/>
        <a:p>
          <a:endParaRPr lang="ru-RU"/>
        </a:p>
      </dgm:t>
    </dgm:pt>
    <dgm:pt modelId="{9EFB982B-FC2F-4F7B-BD0C-9EE80448696D}">
      <dgm:prSet/>
      <dgm:spPr/>
      <dgm:t>
        <a:bodyPr/>
        <a:lstStyle/>
        <a:p>
          <a:r>
            <a:rPr lang="ru-RU" b="1" dirty="0" smtClean="0">
              <a:solidFill>
                <a:srgbClr val="00FFCC"/>
              </a:solidFill>
            </a:rPr>
            <a:t>«Береги свою планету, ведь другой такой же </a:t>
          </a:r>
          <a:endParaRPr lang="ru-RU" dirty="0"/>
        </a:p>
      </dgm:t>
    </dgm:pt>
    <dgm:pt modelId="{9B0776F3-9119-4F1E-B068-30C4BB9BB47F}" type="parTrans" cxnId="{6453467C-35E3-4500-B684-6C116380F431}">
      <dgm:prSet/>
      <dgm:spPr/>
      <dgm:t>
        <a:bodyPr/>
        <a:lstStyle/>
        <a:p>
          <a:endParaRPr lang="ru-RU"/>
        </a:p>
      </dgm:t>
    </dgm:pt>
    <dgm:pt modelId="{2737D40A-702C-4266-821D-A9217386AB21}" type="sibTrans" cxnId="{6453467C-35E3-4500-B684-6C116380F431}">
      <dgm:prSet/>
      <dgm:spPr/>
      <dgm:t>
        <a:bodyPr/>
        <a:lstStyle/>
        <a:p>
          <a:endParaRPr lang="ru-RU"/>
        </a:p>
      </dgm:t>
    </dgm:pt>
    <dgm:pt modelId="{CBF13A47-8E39-4D4A-BE22-955BE6D0D017}" type="pres">
      <dgm:prSet presAssocID="{4D972CDE-A906-4289-8DDA-8AE899B6CE0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AD2EAF-4B15-43B0-B24C-A1B6A792DDAE}" type="pres">
      <dgm:prSet presAssocID="{4D972CDE-A906-4289-8DDA-8AE899B6CE0B}" presName="children" presStyleCnt="0"/>
      <dgm:spPr/>
    </dgm:pt>
    <dgm:pt modelId="{FA9AEFCD-2810-4174-A615-8EB0784F0E43}" type="pres">
      <dgm:prSet presAssocID="{4D972CDE-A906-4289-8DDA-8AE899B6CE0B}" presName="child1group" presStyleCnt="0"/>
      <dgm:spPr/>
    </dgm:pt>
    <dgm:pt modelId="{12345FAC-7B1C-4E8F-AB4D-30C9FDF49559}" type="pres">
      <dgm:prSet presAssocID="{4D972CDE-A906-4289-8DDA-8AE899B6CE0B}" presName="child1" presStyleLbl="bgAcc1" presStyleIdx="0" presStyleCnt="4" custScaleX="152331" custScaleY="140747" custLinFactNeighborX="-47011" custLinFactNeighborY="26373"/>
      <dgm:spPr/>
      <dgm:t>
        <a:bodyPr/>
        <a:lstStyle/>
        <a:p>
          <a:endParaRPr lang="ru-RU"/>
        </a:p>
      </dgm:t>
    </dgm:pt>
    <dgm:pt modelId="{4B932D3C-6D0C-458A-A716-C51750E374A8}" type="pres">
      <dgm:prSet presAssocID="{4D972CDE-A906-4289-8DDA-8AE899B6CE0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67989-A535-4CCC-B5F3-640285AC2264}" type="pres">
      <dgm:prSet presAssocID="{4D972CDE-A906-4289-8DDA-8AE899B6CE0B}" presName="child2group" presStyleCnt="0"/>
      <dgm:spPr/>
    </dgm:pt>
    <dgm:pt modelId="{36B7965F-148A-4A7B-ADA8-620C1EF19C9B}" type="pres">
      <dgm:prSet presAssocID="{4D972CDE-A906-4289-8DDA-8AE899B6CE0B}" presName="child2" presStyleLbl="bgAcc1" presStyleIdx="1" presStyleCnt="4" custScaleX="151116" custScaleY="138736" custLinFactNeighborX="41586" custLinFactNeighborY="25319"/>
      <dgm:spPr/>
      <dgm:t>
        <a:bodyPr/>
        <a:lstStyle/>
        <a:p>
          <a:endParaRPr lang="ru-RU"/>
        </a:p>
      </dgm:t>
    </dgm:pt>
    <dgm:pt modelId="{84F1BB87-593C-433D-9CD4-B5558E2D6B2F}" type="pres">
      <dgm:prSet presAssocID="{4D972CDE-A906-4289-8DDA-8AE899B6CE0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12A9C-4860-4095-9DEF-66F241F0E14F}" type="pres">
      <dgm:prSet presAssocID="{4D972CDE-A906-4289-8DDA-8AE899B6CE0B}" presName="child3group" presStyleCnt="0"/>
      <dgm:spPr/>
    </dgm:pt>
    <dgm:pt modelId="{06276A3D-8C13-47A4-836A-6706B36218DF}" type="pres">
      <dgm:prSet presAssocID="{4D972CDE-A906-4289-8DDA-8AE899B6CE0B}" presName="child3" presStyleLbl="bgAcc1" presStyleIdx="2" presStyleCnt="4" custScaleX="149394" custScaleY="146149" custLinFactNeighborX="42765" custLinFactNeighborY="-19510"/>
      <dgm:spPr/>
      <dgm:t>
        <a:bodyPr/>
        <a:lstStyle/>
        <a:p>
          <a:endParaRPr lang="ru-RU"/>
        </a:p>
      </dgm:t>
    </dgm:pt>
    <dgm:pt modelId="{AA5F3224-FBA3-4A91-B40F-5E25B2D69431}" type="pres">
      <dgm:prSet presAssocID="{4D972CDE-A906-4289-8DDA-8AE899B6CE0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2B75C-97C7-4A43-8AB5-2253BC69B76B}" type="pres">
      <dgm:prSet presAssocID="{4D972CDE-A906-4289-8DDA-8AE899B6CE0B}" presName="child4group" presStyleCnt="0"/>
      <dgm:spPr/>
    </dgm:pt>
    <dgm:pt modelId="{926254BF-96F9-4665-AA6D-A4D43A1AA132}" type="pres">
      <dgm:prSet presAssocID="{4D972CDE-A906-4289-8DDA-8AE899B6CE0B}" presName="child4" presStyleLbl="bgAcc1" presStyleIdx="3" presStyleCnt="4" custScaleX="162397" custScaleY="168465" custLinFactNeighborX="-45071" custLinFactNeighborY="-18496"/>
      <dgm:spPr/>
      <dgm:t>
        <a:bodyPr/>
        <a:lstStyle/>
        <a:p>
          <a:endParaRPr lang="ru-RU"/>
        </a:p>
      </dgm:t>
    </dgm:pt>
    <dgm:pt modelId="{2226D33B-9B1C-4FD2-BDE6-94CFC9DEA64D}" type="pres">
      <dgm:prSet presAssocID="{4D972CDE-A906-4289-8DDA-8AE899B6CE0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9FC85-D6FB-4B4A-8629-35BD209B0E26}" type="pres">
      <dgm:prSet presAssocID="{4D972CDE-A906-4289-8DDA-8AE899B6CE0B}" presName="childPlaceholder" presStyleCnt="0"/>
      <dgm:spPr/>
    </dgm:pt>
    <dgm:pt modelId="{0742CD08-9D7B-449D-BC27-BE9CE9BE80E0}" type="pres">
      <dgm:prSet presAssocID="{4D972CDE-A906-4289-8DDA-8AE899B6CE0B}" presName="circle" presStyleCnt="0"/>
      <dgm:spPr/>
    </dgm:pt>
    <dgm:pt modelId="{F79A0C76-2D4A-4FDF-A9A6-F2AC265AC2E9}" type="pres">
      <dgm:prSet presAssocID="{4D972CDE-A906-4289-8DDA-8AE899B6CE0B}" presName="quadrant1" presStyleLbl="node1" presStyleIdx="0" presStyleCnt="4" custScaleX="98434" custScaleY="93158" custLinFactNeighborX="599" custLinFactNeighborY="-20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F8945-9683-4DCF-B337-C6F53A7AFE5B}" type="pres">
      <dgm:prSet presAssocID="{4D972CDE-A906-4289-8DDA-8AE899B6CE0B}" presName="quadrant2" presStyleLbl="node1" presStyleIdx="1" presStyleCnt="4" custScaleX="104349" custScaleY="94186" custLinFactNeighborX="-135" custLinFactNeighborY="-15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A9964-4A37-4F8F-A6C0-C1533A5E2766}" type="pres">
      <dgm:prSet presAssocID="{4D972CDE-A906-4289-8DDA-8AE899B6CE0B}" presName="quadrant3" presStyleLbl="node1" presStyleIdx="2" presStyleCnt="4" custScaleX="98434" custScaleY="99990" custLinFactNeighborX="-599" custLinFactNeighborY="-47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027E4-760B-4BA5-AE90-0A61B4731B28}" type="pres">
      <dgm:prSet presAssocID="{4D972CDE-A906-4289-8DDA-8AE899B6CE0B}" presName="quadrant4" presStyleLbl="node1" presStyleIdx="3" presStyleCnt="4" custScaleX="100000" custScaleY="101198" custLinFactNeighborX="1382" custLinFactNeighborY="-54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B785F-5F3C-4F7E-87C2-C8E2C2DBA51B}" type="pres">
      <dgm:prSet presAssocID="{4D972CDE-A906-4289-8DDA-8AE899B6CE0B}" presName="quadrantPlaceholder" presStyleCnt="0"/>
      <dgm:spPr/>
    </dgm:pt>
    <dgm:pt modelId="{F14F2A2C-B09B-4CA8-B087-66F389C0475C}" type="pres">
      <dgm:prSet presAssocID="{4D972CDE-A906-4289-8DDA-8AE899B6CE0B}" presName="center1" presStyleLbl="fgShp" presStyleIdx="0" presStyleCnt="2"/>
      <dgm:spPr/>
    </dgm:pt>
    <dgm:pt modelId="{D0E22386-991B-4E44-BEDD-EB89F9FAE2CF}" type="pres">
      <dgm:prSet presAssocID="{4D972CDE-A906-4289-8DDA-8AE899B6CE0B}" presName="center2" presStyleLbl="fgShp" presStyleIdx="1" presStyleCnt="2" custAng="354361" custLinFactNeighborX="-4955" custLinFactNeighborY="-26255"/>
      <dgm:spPr/>
    </dgm:pt>
  </dgm:ptLst>
  <dgm:cxnLst>
    <dgm:cxn modelId="{A9022B49-C2F2-410B-B9A0-614D4C1D24AC}" srcId="{7A97C19E-2DA4-42EA-8DAB-BB3DFF358C8B}" destId="{5118A6FE-931B-445B-BB74-6AE3F3F45BF5}" srcOrd="5" destOrd="0" parTransId="{DF4B6311-0AE5-4E93-BA0D-5D8151803FEC}" sibTransId="{89552FE0-8D38-4948-9E1A-EE8644B967CB}"/>
    <dgm:cxn modelId="{CE9A2E31-F035-4E86-9FD4-75B9F339E8AA}" type="presOf" srcId="{5BC0A4E0-9743-4E21-A5AE-6D4F7A597960}" destId="{06276A3D-8C13-47A4-836A-6706B36218DF}" srcOrd="0" destOrd="2" presId="urn:microsoft.com/office/officeart/2005/8/layout/cycle4#1"/>
    <dgm:cxn modelId="{EDDD7EBC-3737-4415-A600-F54D648A88FA}" srcId="{7A97C19E-2DA4-42EA-8DAB-BB3DFF358C8B}" destId="{82AA5B9D-E6ED-4862-B3EA-B54C18D960C3}" srcOrd="1" destOrd="0" parTransId="{A41FD970-DC8A-4881-8FD2-B4FE6B85F027}" sibTransId="{F42938C5-DD04-4AC8-B4EA-9F665B577BFE}"/>
    <dgm:cxn modelId="{6453467C-35E3-4500-B684-6C116380F431}" srcId="{A3292955-BA61-4DE3-A40F-6E20ED356353}" destId="{9EFB982B-FC2F-4F7B-BD0C-9EE80448696D}" srcOrd="1" destOrd="0" parTransId="{9B0776F3-9119-4F1E-B068-30C4BB9BB47F}" sibTransId="{2737D40A-702C-4266-821D-A9217386AB21}"/>
    <dgm:cxn modelId="{FA50A5B1-59D2-4E89-A1DF-398217647003}" srcId="{4D972CDE-A906-4289-8DDA-8AE899B6CE0B}" destId="{A3292955-BA61-4DE3-A40F-6E20ED356353}" srcOrd="2" destOrd="0" parTransId="{48BBC31C-293B-4337-91BA-7876F6BBC67B}" sibTransId="{E1EB336A-75B7-4762-A5D2-FDC0A503FDF4}"/>
    <dgm:cxn modelId="{FE8E6F09-2209-4216-8D9C-ECDA064B4EA7}" srcId="{4D972CDE-A906-4289-8DDA-8AE899B6CE0B}" destId="{7A97C19E-2DA4-42EA-8DAB-BB3DFF358C8B}" srcOrd="4" destOrd="0" parTransId="{73F4E0BA-694E-4706-A398-B4A6FB34BBD0}" sibTransId="{435DBE73-81FC-4390-B0CE-72D9F9EDA413}"/>
    <dgm:cxn modelId="{A215D0B3-F3A5-40CF-BF0E-29B788DEFF64}" srcId="{4D972CDE-A906-4289-8DDA-8AE899B6CE0B}" destId="{4A7C5281-33D8-4CDA-AEB7-405913CE6AA5}" srcOrd="3" destOrd="0" parTransId="{E93958E9-6E72-47D6-ABB7-EB262C5713F8}" sibTransId="{349E08A4-DB85-44A8-A102-D1C43D120096}"/>
    <dgm:cxn modelId="{57847E52-5730-44FC-9A8A-9938EB2ADA1F}" srcId="{4D972CDE-A906-4289-8DDA-8AE899B6CE0B}" destId="{EF4B9387-F498-4608-8108-F8CAB016AF3B}" srcOrd="8" destOrd="0" parTransId="{0D3E5376-DABB-400F-AD43-104E9FD2FC0C}" sibTransId="{22ACD40A-3700-460A-8DC8-5DD950E65CBD}"/>
    <dgm:cxn modelId="{C6CA50EB-7309-4FE3-A2D9-9351DCC3A15E}" type="presOf" srcId="{AD21CB08-4FBD-44CE-A08D-DBBF8100FCE6}" destId="{84F1BB87-593C-433D-9CD4-B5558E2D6B2F}" srcOrd="1" destOrd="0" presId="urn:microsoft.com/office/officeart/2005/8/layout/cycle4#1"/>
    <dgm:cxn modelId="{17AE2548-030A-446C-BEDF-2A91437C034B}" type="presOf" srcId="{A6868E80-8DD9-4927-B228-7DB55D6B9DD8}" destId="{AA5F3224-FBA3-4A91-B40F-5E25B2D69431}" srcOrd="1" destOrd="3" presId="urn:microsoft.com/office/officeart/2005/8/layout/cycle4#1"/>
    <dgm:cxn modelId="{F9DBC3C9-ABE3-4056-BCA4-AA97CC3C69C5}" srcId="{4D972CDE-A906-4289-8DDA-8AE899B6CE0B}" destId="{C4252E8B-39B6-47DF-815D-B0F742D3CA83}" srcOrd="5" destOrd="0" parTransId="{C6508730-E27A-42E5-8E8C-2F5138EBF8B5}" sibTransId="{8A944B54-E57D-400B-A3C9-51D6C244D9DF}"/>
    <dgm:cxn modelId="{9977BB0E-4749-4FBD-AD98-2D4F3BBBF470}" type="presOf" srcId="{4A7C5281-33D8-4CDA-AEB7-405913CE6AA5}" destId="{B89027E4-760B-4BA5-AE90-0A61B4731B28}" srcOrd="0" destOrd="0" presId="urn:microsoft.com/office/officeart/2005/8/layout/cycle4#1"/>
    <dgm:cxn modelId="{AA34DD92-93A9-4CA9-93E9-E402670FBD22}" type="presOf" srcId="{A3292955-BA61-4DE3-A40F-6E20ED356353}" destId="{59FA9964-4A37-4F8F-A6C0-C1533A5E2766}" srcOrd="0" destOrd="0" presId="urn:microsoft.com/office/officeart/2005/8/layout/cycle4#1"/>
    <dgm:cxn modelId="{C7A87B3B-7F07-492A-9E22-D81A4D77D9F7}" type="presOf" srcId="{0F2CB682-0526-4DDF-A6D7-81D2E6A13A12}" destId="{926254BF-96F9-4665-AA6D-A4D43A1AA132}" srcOrd="0" destOrd="0" presId="urn:microsoft.com/office/officeart/2005/8/layout/cycle4#1"/>
    <dgm:cxn modelId="{012049B6-BE6F-4CDC-A114-E5B980398810}" type="presOf" srcId="{A6868E80-8DD9-4927-B228-7DB55D6B9DD8}" destId="{06276A3D-8C13-47A4-836A-6706B36218DF}" srcOrd="0" destOrd="3" presId="urn:microsoft.com/office/officeart/2005/8/layout/cycle4#1"/>
    <dgm:cxn modelId="{F480091B-3D1B-4859-9E43-6DFFE243F8CE}" srcId="{4D972CDE-A906-4289-8DDA-8AE899B6CE0B}" destId="{AA7ADB87-8AB2-4D0B-A874-518F0B8808C0}" srcOrd="6" destOrd="0" parTransId="{5A528934-039E-4190-BA67-E3897EDD8101}" sibTransId="{B5F6979B-3093-44E6-A34B-7A7578229AEB}"/>
    <dgm:cxn modelId="{796ABE9E-D7F1-4D39-99D1-99DF6906E7DD}" srcId="{4D972CDE-A906-4289-8DDA-8AE899B6CE0B}" destId="{E9C0A13B-D793-49D8-AC9F-421FB93E649F}" srcOrd="10" destOrd="0" parTransId="{B45BF09D-69DF-40FB-B7CF-E7D73AD0043D}" sibTransId="{A556798F-5966-45AD-A468-D8A6B63634F2}"/>
    <dgm:cxn modelId="{389BA0E9-08CE-4C49-9E6A-BC18C2C38619}" type="presOf" srcId="{9EFB982B-FC2F-4F7B-BD0C-9EE80448696D}" destId="{06276A3D-8C13-47A4-836A-6706B36218DF}" srcOrd="0" destOrd="1" presId="urn:microsoft.com/office/officeart/2005/8/layout/cycle4#1"/>
    <dgm:cxn modelId="{F4B0E755-4CF3-4112-818B-283BF606AE04}" srcId="{7A97C19E-2DA4-42EA-8DAB-BB3DFF358C8B}" destId="{F2D4D668-4B7D-4612-8716-718B4BA87CFD}" srcOrd="2" destOrd="0" parTransId="{749EDF83-67F4-45AB-8627-6B7140215888}" sibTransId="{2A1544CE-74A2-479B-BF59-EC789E5EF7E5}"/>
    <dgm:cxn modelId="{75962340-D8C3-4A94-BA52-4009A3BF2A4C}" type="presOf" srcId="{4D972CDE-A906-4289-8DDA-8AE899B6CE0B}" destId="{CBF13A47-8E39-4D4A-BE22-955BE6D0D017}" srcOrd="0" destOrd="0" presId="urn:microsoft.com/office/officeart/2005/8/layout/cycle4#1"/>
    <dgm:cxn modelId="{6C46328A-494C-47E3-97DD-94F2BAA750F6}" type="presOf" srcId="{AD21CB08-4FBD-44CE-A08D-DBBF8100FCE6}" destId="{36B7965F-148A-4A7B-ADA8-620C1EF19C9B}" srcOrd="0" destOrd="0" presId="urn:microsoft.com/office/officeart/2005/8/layout/cycle4#1"/>
    <dgm:cxn modelId="{9A4B304E-3653-48D4-8A11-FDCBD3CF3283}" srcId="{7A97C19E-2DA4-42EA-8DAB-BB3DFF358C8B}" destId="{9FF08718-2258-48FA-9FEE-7755FD3A7307}" srcOrd="0" destOrd="0" parTransId="{7E0F65E3-6E49-48C0-ACEA-E9262E3A4256}" sibTransId="{BE26A97E-7DF3-4721-AF90-C0F9B4A26F36}"/>
    <dgm:cxn modelId="{57C85F0A-00B8-4D28-90D4-5388447785C6}" type="presOf" srcId="{9EFB982B-FC2F-4F7B-BD0C-9EE80448696D}" destId="{AA5F3224-FBA3-4A91-B40F-5E25B2D69431}" srcOrd="1" destOrd="1" presId="urn:microsoft.com/office/officeart/2005/8/layout/cycle4#1"/>
    <dgm:cxn modelId="{B3610CCD-0233-47B0-B087-C217CEF6DEB8}" srcId="{7A97C19E-2DA4-42EA-8DAB-BB3DFF358C8B}" destId="{2AD7BB08-D672-4864-8503-1A4DB37001A3}" srcOrd="4" destOrd="0" parTransId="{F9415550-C9EB-4EBB-8558-53D724745587}" sibTransId="{590CC4C6-E7DD-4B77-BC1F-90B35533089F}"/>
    <dgm:cxn modelId="{C1253DE8-8BBC-4179-9A52-9D644E7B4F09}" type="presOf" srcId="{4C0375D5-549D-4241-9B3F-9E5182966FB1}" destId="{AA5F3224-FBA3-4A91-B40F-5E25B2D69431}" srcOrd="1" destOrd="0" presId="urn:microsoft.com/office/officeart/2005/8/layout/cycle4#1"/>
    <dgm:cxn modelId="{D75B4E83-8AF1-48FF-9F2F-188C585C0129}" type="presOf" srcId="{4C0375D5-549D-4241-9B3F-9E5182966FB1}" destId="{06276A3D-8C13-47A4-836A-6706B36218DF}" srcOrd="0" destOrd="0" presId="urn:microsoft.com/office/officeart/2005/8/layout/cycle4#1"/>
    <dgm:cxn modelId="{8FDC6D6B-3A7F-4BAF-98E8-DF36EE0DE562}" type="presOf" srcId="{5BC0A4E0-9743-4E21-A5AE-6D4F7A597960}" destId="{AA5F3224-FBA3-4A91-B40F-5E25B2D69431}" srcOrd="1" destOrd="2" presId="urn:microsoft.com/office/officeart/2005/8/layout/cycle4#1"/>
    <dgm:cxn modelId="{56CD11C7-E813-4922-B609-E47CF49F2B2E}" srcId="{4D972CDE-A906-4289-8DDA-8AE899B6CE0B}" destId="{C397E134-514F-4D42-8097-CAE61EB24F27}" srcOrd="7" destOrd="0" parTransId="{22EF9AAD-5C8E-4D8E-9925-3D4617497879}" sibTransId="{8311C53E-8B39-4169-A8BD-D73111FA32A6}"/>
    <dgm:cxn modelId="{207448B9-296D-4963-813D-58293FF295D0}" type="presOf" srcId="{0F2CB682-0526-4DDF-A6D7-81D2E6A13A12}" destId="{2226D33B-9B1C-4FD2-BDE6-94CFC9DEA64D}" srcOrd="1" destOrd="0" presId="urn:microsoft.com/office/officeart/2005/8/layout/cycle4#1"/>
    <dgm:cxn modelId="{8853AD29-68FD-4215-824C-78F6BC52B892}" srcId="{A3292955-BA61-4DE3-A40F-6E20ED356353}" destId="{4C0375D5-549D-4241-9B3F-9E5182966FB1}" srcOrd="0" destOrd="0" parTransId="{1D51752B-D6D3-4D66-92E6-A3346219E43E}" sibTransId="{99B6DFC9-CC56-4014-A532-24793A99BF8D}"/>
    <dgm:cxn modelId="{36DE6704-853E-4EBC-9035-0BBC5761CE76}" srcId="{A3292955-BA61-4DE3-A40F-6E20ED356353}" destId="{A6868E80-8DD9-4927-B228-7DB55D6B9DD8}" srcOrd="3" destOrd="0" parTransId="{67AB911B-01CA-4A80-BEC9-042B297BF522}" sibTransId="{64048AFA-2351-4FF9-9D39-C23FF18758E5}"/>
    <dgm:cxn modelId="{08103E12-707B-4267-A978-2DEAF0262D25}" srcId="{4D972CDE-A906-4289-8DDA-8AE899B6CE0B}" destId="{F9855B12-5321-4A9F-AE65-5997283519F2}" srcOrd="1" destOrd="0" parTransId="{D5954E22-78E1-417B-8071-C82A5D5AF944}" sibTransId="{0CADDCF5-EA78-4F0C-92E9-07336AEB8DC7}"/>
    <dgm:cxn modelId="{8DD45014-D41E-4CCC-99D9-487DDBB6518E}" type="presOf" srcId="{5D598D7B-6E48-4DED-B0C4-1A933CF0BAB6}" destId="{F79A0C76-2D4A-4FDF-A9A6-F2AC265AC2E9}" srcOrd="0" destOrd="0" presId="urn:microsoft.com/office/officeart/2005/8/layout/cycle4#1"/>
    <dgm:cxn modelId="{E90C3794-59AA-48BC-98DD-21E4AFFA5F3E}" type="presOf" srcId="{2FF61467-8EE3-4094-9739-53FB9D077B26}" destId="{4B932D3C-6D0C-458A-A716-C51750E374A8}" srcOrd="1" destOrd="0" presId="urn:microsoft.com/office/officeart/2005/8/layout/cycle4#1"/>
    <dgm:cxn modelId="{9B1BD290-2632-43DE-8373-EC0103F5B5F0}" srcId="{7A97C19E-2DA4-42EA-8DAB-BB3DFF358C8B}" destId="{1A81197B-5983-4DD2-8A3F-E7FF66061338}" srcOrd="3" destOrd="0" parTransId="{7476E874-8A35-4090-A67F-616E6D860902}" sibTransId="{B685E297-05AD-4549-9745-EF522A7AE22E}"/>
    <dgm:cxn modelId="{00512C0C-6BD3-492B-B4E3-13D4DC9578A2}" type="presOf" srcId="{2FF61467-8EE3-4094-9739-53FB9D077B26}" destId="{12345FAC-7B1C-4E8F-AB4D-30C9FDF49559}" srcOrd="0" destOrd="0" presId="urn:microsoft.com/office/officeart/2005/8/layout/cycle4#1"/>
    <dgm:cxn modelId="{61416AB3-A736-45C7-A449-BA42296A29C6}" type="presOf" srcId="{F9855B12-5321-4A9F-AE65-5997283519F2}" destId="{1E3F8945-9683-4DCF-B337-C6F53A7AFE5B}" srcOrd="0" destOrd="0" presId="urn:microsoft.com/office/officeart/2005/8/layout/cycle4#1"/>
    <dgm:cxn modelId="{438CDB16-591D-4E40-9BF8-161348005A96}" srcId="{5D598D7B-6E48-4DED-B0C4-1A933CF0BAB6}" destId="{2FF61467-8EE3-4094-9739-53FB9D077B26}" srcOrd="0" destOrd="0" parTransId="{99C60CAA-EDF0-41CA-B535-24AB8327132B}" sibTransId="{E198F055-1FB0-4077-BED9-97B1A96DBD03}"/>
    <dgm:cxn modelId="{E242C81C-284B-440F-8497-47FD22F8F6DB}" srcId="{4D972CDE-A906-4289-8DDA-8AE899B6CE0B}" destId="{DED93B97-B4BA-47A3-87B7-6968FB739AFB}" srcOrd="9" destOrd="0" parTransId="{E7AD0B93-6C8D-4D96-9106-D16E08FE994B}" sibTransId="{DA4D63E5-0F63-4BF0-B405-59167AFBF830}"/>
    <dgm:cxn modelId="{5A14D532-A107-439F-85BF-F2ABEB3AD14B}" srcId="{4D972CDE-A906-4289-8DDA-8AE899B6CE0B}" destId="{5D598D7B-6E48-4DED-B0C4-1A933CF0BAB6}" srcOrd="0" destOrd="0" parTransId="{F05B03D6-E33E-4192-BEB0-1DA815BC21F9}" sibTransId="{39C23364-0691-4C71-8347-20249FE4A41C}"/>
    <dgm:cxn modelId="{CCBA6206-DE84-454D-B20A-E3685E10590B}" srcId="{A3292955-BA61-4DE3-A40F-6E20ED356353}" destId="{5BC0A4E0-9743-4E21-A5AE-6D4F7A597960}" srcOrd="2" destOrd="0" parTransId="{6E734B8A-C77F-491D-9E27-DB8D3B25CE1F}" sibTransId="{9BC1D943-AA69-41E2-A206-C8D0395A9B7C}"/>
    <dgm:cxn modelId="{0F5A0425-DD0B-4B68-BABB-0EEE256DB383}" srcId="{4A7C5281-33D8-4CDA-AEB7-405913CE6AA5}" destId="{0F2CB682-0526-4DDF-A6D7-81D2E6A13A12}" srcOrd="0" destOrd="0" parTransId="{DCBC12CF-3E6D-46E3-9709-0222A7145A2B}" sibTransId="{B372C47D-2F61-4904-B3BD-7308547F606C}"/>
    <dgm:cxn modelId="{10B25BE6-B912-4346-A6E2-4FBAC1732BC6}" srcId="{F9855B12-5321-4A9F-AE65-5997283519F2}" destId="{AD21CB08-4FBD-44CE-A08D-DBBF8100FCE6}" srcOrd="0" destOrd="0" parTransId="{4DA2CB6A-B5A5-42AB-8B4C-D87D9FA05403}" sibTransId="{B278D5E3-5636-4873-A1AE-7023AFD1E649}"/>
    <dgm:cxn modelId="{9E20F13A-CABC-4961-A8A0-E34E55FC582B}" type="presParOf" srcId="{CBF13A47-8E39-4D4A-BE22-955BE6D0D017}" destId="{42AD2EAF-4B15-43B0-B24C-A1B6A792DDAE}" srcOrd="0" destOrd="0" presId="urn:microsoft.com/office/officeart/2005/8/layout/cycle4#1"/>
    <dgm:cxn modelId="{3FFB62B3-834A-46D0-9FF0-86212C3D51C8}" type="presParOf" srcId="{42AD2EAF-4B15-43B0-B24C-A1B6A792DDAE}" destId="{FA9AEFCD-2810-4174-A615-8EB0784F0E43}" srcOrd="0" destOrd="0" presId="urn:microsoft.com/office/officeart/2005/8/layout/cycle4#1"/>
    <dgm:cxn modelId="{114B98D8-C92E-4F74-9163-8AE484F9E48E}" type="presParOf" srcId="{FA9AEFCD-2810-4174-A615-8EB0784F0E43}" destId="{12345FAC-7B1C-4E8F-AB4D-30C9FDF49559}" srcOrd="0" destOrd="0" presId="urn:microsoft.com/office/officeart/2005/8/layout/cycle4#1"/>
    <dgm:cxn modelId="{62B5F0DF-6D83-4074-B8E6-CF9DF2B76F18}" type="presParOf" srcId="{FA9AEFCD-2810-4174-A615-8EB0784F0E43}" destId="{4B932D3C-6D0C-458A-A716-C51750E374A8}" srcOrd="1" destOrd="0" presId="urn:microsoft.com/office/officeart/2005/8/layout/cycle4#1"/>
    <dgm:cxn modelId="{F9D1614D-4B09-498D-A155-4D071C42120B}" type="presParOf" srcId="{42AD2EAF-4B15-43B0-B24C-A1B6A792DDAE}" destId="{E5367989-A535-4CCC-B5F3-640285AC2264}" srcOrd="1" destOrd="0" presId="urn:microsoft.com/office/officeart/2005/8/layout/cycle4#1"/>
    <dgm:cxn modelId="{3A90E2BE-16E5-42A1-8F14-019058935436}" type="presParOf" srcId="{E5367989-A535-4CCC-B5F3-640285AC2264}" destId="{36B7965F-148A-4A7B-ADA8-620C1EF19C9B}" srcOrd="0" destOrd="0" presId="urn:microsoft.com/office/officeart/2005/8/layout/cycle4#1"/>
    <dgm:cxn modelId="{8118D646-A45D-48E7-A3C9-B16201A134EC}" type="presParOf" srcId="{E5367989-A535-4CCC-B5F3-640285AC2264}" destId="{84F1BB87-593C-433D-9CD4-B5558E2D6B2F}" srcOrd="1" destOrd="0" presId="urn:microsoft.com/office/officeart/2005/8/layout/cycle4#1"/>
    <dgm:cxn modelId="{D4FB8E1B-52AD-4668-BCA6-EC0A29563AE5}" type="presParOf" srcId="{42AD2EAF-4B15-43B0-B24C-A1B6A792DDAE}" destId="{EE812A9C-4860-4095-9DEF-66F241F0E14F}" srcOrd="2" destOrd="0" presId="urn:microsoft.com/office/officeart/2005/8/layout/cycle4#1"/>
    <dgm:cxn modelId="{CCF1DA23-A027-4623-B1D2-053CBC288CAA}" type="presParOf" srcId="{EE812A9C-4860-4095-9DEF-66F241F0E14F}" destId="{06276A3D-8C13-47A4-836A-6706B36218DF}" srcOrd="0" destOrd="0" presId="urn:microsoft.com/office/officeart/2005/8/layout/cycle4#1"/>
    <dgm:cxn modelId="{53812CEC-A7A8-4E7B-A313-251A11CB4450}" type="presParOf" srcId="{EE812A9C-4860-4095-9DEF-66F241F0E14F}" destId="{AA5F3224-FBA3-4A91-B40F-5E25B2D69431}" srcOrd="1" destOrd="0" presId="urn:microsoft.com/office/officeart/2005/8/layout/cycle4#1"/>
    <dgm:cxn modelId="{38D6865E-40E6-41E4-8990-170509718085}" type="presParOf" srcId="{42AD2EAF-4B15-43B0-B24C-A1B6A792DDAE}" destId="{94B2B75C-97C7-4A43-8AB5-2253BC69B76B}" srcOrd="3" destOrd="0" presId="urn:microsoft.com/office/officeart/2005/8/layout/cycle4#1"/>
    <dgm:cxn modelId="{3B8A0795-8E72-494D-9E0D-F619E986D7B4}" type="presParOf" srcId="{94B2B75C-97C7-4A43-8AB5-2253BC69B76B}" destId="{926254BF-96F9-4665-AA6D-A4D43A1AA132}" srcOrd="0" destOrd="0" presId="urn:microsoft.com/office/officeart/2005/8/layout/cycle4#1"/>
    <dgm:cxn modelId="{EBAE6490-7D9D-4548-BB63-2FDA6A9A637C}" type="presParOf" srcId="{94B2B75C-97C7-4A43-8AB5-2253BC69B76B}" destId="{2226D33B-9B1C-4FD2-BDE6-94CFC9DEA64D}" srcOrd="1" destOrd="0" presId="urn:microsoft.com/office/officeart/2005/8/layout/cycle4#1"/>
    <dgm:cxn modelId="{3331D801-E447-4264-A3E8-CE9767D5F075}" type="presParOf" srcId="{42AD2EAF-4B15-43B0-B24C-A1B6A792DDAE}" destId="{EC89FC85-D6FB-4B4A-8629-35BD209B0E26}" srcOrd="4" destOrd="0" presId="urn:microsoft.com/office/officeart/2005/8/layout/cycle4#1"/>
    <dgm:cxn modelId="{02A874C2-9246-44D7-96A6-D949AC960578}" type="presParOf" srcId="{CBF13A47-8E39-4D4A-BE22-955BE6D0D017}" destId="{0742CD08-9D7B-449D-BC27-BE9CE9BE80E0}" srcOrd="1" destOrd="0" presId="urn:microsoft.com/office/officeart/2005/8/layout/cycle4#1"/>
    <dgm:cxn modelId="{B6CE73BB-C179-4FE1-8B0F-6128FD304675}" type="presParOf" srcId="{0742CD08-9D7B-449D-BC27-BE9CE9BE80E0}" destId="{F79A0C76-2D4A-4FDF-A9A6-F2AC265AC2E9}" srcOrd="0" destOrd="0" presId="urn:microsoft.com/office/officeart/2005/8/layout/cycle4#1"/>
    <dgm:cxn modelId="{7C4AAA80-C331-44BB-A7EA-16A3F4D7D21A}" type="presParOf" srcId="{0742CD08-9D7B-449D-BC27-BE9CE9BE80E0}" destId="{1E3F8945-9683-4DCF-B337-C6F53A7AFE5B}" srcOrd="1" destOrd="0" presId="urn:microsoft.com/office/officeart/2005/8/layout/cycle4#1"/>
    <dgm:cxn modelId="{A9E6C06C-E2FD-4A84-9879-53A6F3545DF3}" type="presParOf" srcId="{0742CD08-9D7B-449D-BC27-BE9CE9BE80E0}" destId="{59FA9964-4A37-4F8F-A6C0-C1533A5E2766}" srcOrd="2" destOrd="0" presId="urn:microsoft.com/office/officeart/2005/8/layout/cycle4#1"/>
    <dgm:cxn modelId="{F94E5354-B137-4AFE-B4AB-3D922EBCC2B6}" type="presParOf" srcId="{0742CD08-9D7B-449D-BC27-BE9CE9BE80E0}" destId="{B89027E4-760B-4BA5-AE90-0A61B4731B28}" srcOrd="3" destOrd="0" presId="urn:microsoft.com/office/officeart/2005/8/layout/cycle4#1"/>
    <dgm:cxn modelId="{79F34553-BABD-4691-80C9-1E7F97F7C90F}" type="presParOf" srcId="{0742CD08-9D7B-449D-BC27-BE9CE9BE80E0}" destId="{3ADB785F-5F3C-4F7E-87C2-C8E2C2DBA51B}" srcOrd="4" destOrd="0" presId="urn:microsoft.com/office/officeart/2005/8/layout/cycle4#1"/>
    <dgm:cxn modelId="{B5FB4C35-75FD-42BB-B6CC-203383A44822}" type="presParOf" srcId="{CBF13A47-8E39-4D4A-BE22-955BE6D0D017}" destId="{F14F2A2C-B09B-4CA8-B087-66F389C0475C}" srcOrd="2" destOrd="0" presId="urn:microsoft.com/office/officeart/2005/8/layout/cycle4#1"/>
    <dgm:cxn modelId="{0A9795CE-7F6A-4C68-AA33-2D14A3873C0A}" type="presParOf" srcId="{CBF13A47-8E39-4D4A-BE22-955BE6D0D017}" destId="{D0E22386-991B-4E44-BEDD-EB89F9FAE2CF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76A3D-8C13-47A4-836A-6706B36218DF}">
      <dsp:nvSpPr>
        <dsp:cNvPr id="0" name=""/>
        <dsp:cNvSpPr/>
      </dsp:nvSpPr>
      <dsp:spPr>
        <a:xfrm>
          <a:off x="5845770" y="2589050"/>
          <a:ext cx="3587277" cy="2273268"/>
        </a:xfrm>
        <a:prstGeom prst="roundRect">
          <a:avLst>
            <a:gd name="adj" fmla="val 10000"/>
          </a:avLst>
        </a:prstGeom>
        <a:solidFill>
          <a:srgbClr val="00FFCC">
            <a:alpha val="89804"/>
          </a:srgb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FFCC"/>
              </a:solidFill>
            </a:rPr>
            <a:t>«Береги свою планету, ведь другой такой же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00FFCC"/>
              </a:solidFill>
            </a:rPr>
            <a:t>«Береги свою планету, ведь другой такой же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6971889" y="3207303"/>
        <a:ext cx="2411222" cy="1605079"/>
      </dsp:txXfrm>
    </dsp:sp>
    <dsp:sp modelId="{926254BF-96F9-4665-AA6D-A4D43A1AA132}">
      <dsp:nvSpPr>
        <dsp:cNvPr id="0" name=""/>
        <dsp:cNvSpPr/>
      </dsp:nvSpPr>
      <dsp:spPr>
        <a:xfrm>
          <a:off x="0" y="2431266"/>
          <a:ext cx="3899507" cy="2620381"/>
        </a:xfrm>
        <a:prstGeom prst="roundRect">
          <a:avLst>
            <a:gd name="adj" fmla="val 10000"/>
          </a:avLst>
        </a:prstGeom>
        <a:solidFill>
          <a:srgbClr val="CC99FF">
            <a:alpha val="89804"/>
          </a:srgb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/>
        </a:p>
      </dsp:txBody>
      <dsp:txXfrm>
        <a:off x="57561" y="3143922"/>
        <a:ext cx="2614533" cy="1850164"/>
      </dsp:txXfrm>
    </dsp:sp>
    <dsp:sp modelId="{36B7965F-148A-4A7B-ADA8-620C1EF19C9B}">
      <dsp:nvSpPr>
        <dsp:cNvPr id="0" name=""/>
        <dsp:cNvSpPr/>
      </dsp:nvSpPr>
      <dsp:spPr>
        <a:xfrm>
          <a:off x="5804421" y="38672"/>
          <a:ext cx="3628626" cy="2157962"/>
        </a:xfrm>
        <a:prstGeom prst="roundRect">
          <a:avLst>
            <a:gd name="adj" fmla="val 10000"/>
          </a:avLst>
        </a:prstGeom>
        <a:solidFill>
          <a:srgbClr val="FFCCFF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6940412" y="86075"/>
        <a:ext cx="2445232" cy="1523666"/>
      </dsp:txXfrm>
    </dsp:sp>
    <dsp:sp modelId="{12345FAC-7B1C-4E8F-AB4D-30C9FDF49559}">
      <dsp:nvSpPr>
        <dsp:cNvPr id="0" name=""/>
        <dsp:cNvSpPr/>
      </dsp:nvSpPr>
      <dsp:spPr>
        <a:xfrm>
          <a:off x="0" y="39426"/>
          <a:ext cx="3657801" cy="2189242"/>
        </a:xfrm>
        <a:prstGeom prst="roundRect">
          <a:avLst>
            <a:gd name="adj" fmla="val 10000"/>
          </a:avLst>
        </a:prstGeom>
        <a:solidFill>
          <a:srgbClr val="99CCFF">
            <a:alpha val="89804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48091" y="87517"/>
        <a:ext cx="2464278" cy="1545750"/>
      </dsp:txXfrm>
    </dsp:sp>
    <dsp:sp modelId="{F79A0C76-2D4A-4FDF-A9A6-F2AC265AC2E9}">
      <dsp:nvSpPr>
        <dsp:cNvPr id="0" name=""/>
        <dsp:cNvSpPr/>
      </dsp:nvSpPr>
      <dsp:spPr>
        <a:xfrm>
          <a:off x="2592291" y="360043"/>
          <a:ext cx="2071752" cy="196070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/>
        </a:p>
      </dsp:txBody>
      <dsp:txXfrm>
        <a:off x="3199093" y="934321"/>
        <a:ext cx="1464950" cy="1386429"/>
      </dsp:txXfrm>
    </dsp:sp>
    <dsp:sp modelId="{1E3F8945-9683-4DCF-B337-C6F53A7AFE5B}">
      <dsp:nvSpPr>
        <dsp:cNvPr id="0" name=""/>
        <dsp:cNvSpPr/>
      </dsp:nvSpPr>
      <dsp:spPr>
        <a:xfrm rot="5400000">
          <a:off x="4823474" y="253092"/>
          <a:ext cx="1982344" cy="2196246"/>
        </a:xfrm>
        <a:prstGeom prst="pieWedg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/>
        </a:p>
      </dsp:txBody>
      <dsp:txXfrm rot="-5400000">
        <a:off x="4716524" y="940658"/>
        <a:ext cx="1552980" cy="1401729"/>
      </dsp:txXfrm>
    </dsp:sp>
    <dsp:sp modelId="{59FA9964-4A37-4F8F-A6C0-C1533A5E2766}">
      <dsp:nvSpPr>
        <dsp:cNvPr id="0" name=""/>
        <dsp:cNvSpPr/>
      </dsp:nvSpPr>
      <dsp:spPr>
        <a:xfrm rot="10800000">
          <a:off x="4769004" y="2432004"/>
          <a:ext cx="2071752" cy="2104501"/>
        </a:xfrm>
        <a:prstGeom prst="pieWedg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/>
        </a:p>
      </dsp:txBody>
      <dsp:txXfrm rot="10800000">
        <a:off x="4769004" y="2432004"/>
        <a:ext cx="1464950" cy="1488107"/>
      </dsp:txXfrm>
    </dsp:sp>
    <dsp:sp modelId="{B89027E4-760B-4BA5-AE90-0A61B4731B28}">
      <dsp:nvSpPr>
        <dsp:cNvPr id="0" name=""/>
        <dsp:cNvSpPr/>
      </dsp:nvSpPr>
      <dsp:spPr>
        <a:xfrm rot="16200000">
          <a:off x="2579683" y="2419187"/>
          <a:ext cx="2129926" cy="2104712"/>
        </a:xfrm>
        <a:prstGeom prst="pieWedg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 rot="5400000">
        <a:off x="3208746" y="2406581"/>
        <a:ext cx="1488256" cy="1506085"/>
      </dsp:txXfrm>
    </dsp:sp>
    <dsp:sp modelId="{F14F2A2C-B09B-4CA8-B087-66F389C0475C}">
      <dsp:nvSpPr>
        <dsp:cNvPr id="0" name=""/>
        <dsp:cNvSpPr/>
      </dsp:nvSpPr>
      <dsp:spPr>
        <a:xfrm>
          <a:off x="4353181" y="2046806"/>
          <a:ext cx="726684" cy="631899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22386-991B-4E44-BEDD-EB89F9FAE2CF}">
      <dsp:nvSpPr>
        <dsp:cNvPr id="0" name=""/>
        <dsp:cNvSpPr/>
      </dsp:nvSpPr>
      <dsp:spPr>
        <a:xfrm rot="11154361">
          <a:off x="4317174" y="2123940"/>
          <a:ext cx="726684" cy="631899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C6FA5-3691-4739-9EDE-5ECE4AE990B0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76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555D6-08FA-46FB-A417-9696A5F709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20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49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BEB64-497B-4D70-A894-0DBEE58E2E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8B88-AA50-4D18-968A-00EC47E776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6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9.jpeg"/><Relationship Id="rId7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13.jpeg"/><Relationship Id="rId10" Type="http://schemas.openxmlformats.org/officeDocument/2006/relationships/image" Target="../media/image50.jpeg"/><Relationship Id="rId4" Type="http://schemas.openxmlformats.org/officeDocument/2006/relationships/image" Target="../media/image3.pn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13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3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jpeg"/><Relationship Id="rId7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9.jpeg"/><Relationship Id="rId7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13.jpeg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13" Type="http://schemas.openxmlformats.org/officeDocument/2006/relationships/image" Target="../media/image77.jpeg"/><Relationship Id="rId3" Type="http://schemas.openxmlformats.org/officeDocument/2006/relationships/image" Target="../media/image9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11" Type="http://schemas.openxmlformats.org/officeDocument/2006/relationships/image" Target="../media/image75.tiff"/><Relationship Id="rId5" Type="http://schemas.openxmlformats.org/officeDocument/2006/relationships/image" Target="../media/image13.jpeg"/><Relationship Id="rId10" Type="http://schemas.openxmlformats.org/officeDocument/2006/relationships/image" Target="../media/image74.tiff"/><Relationship Id="rId4" Type="http://schemas.openxmlformats.org/officeDocument/2006/relationships/image" Target="../media/image3.png"/><Relationship Id="rId9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9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13.jpeg"/><Relationship Id="rId10" Type="http://schemas.openxmlformats.org/officeDocument/2006/relationships/image" Target="../media/image82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jpeg"/><Relationship Id="rId7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89.jpeg"/><Relationship Id="rId5" Type="http://schemas.openxmlformats.org/officeDocument/2006/relationships/image" Target="../media/image13.jpeg"/><Relationship Id="rId10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8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9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5.jpeg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13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3.pn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.jpeg"/><Relationship Id="rId7" Type="http://schemas.openxmlformats.org/officeDocument/2006/relationships/image" Target="../media/image10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topic-72232150_35223318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9.jpeg"/><Relationship Id="rId7" Type="http://schemas.openxmlformats.org/officeDocument/2006/relationships/image" Target="../media/image10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3.jpeg"/><Relationship Id="rId10" Type="http://schemas.openxmlformats.org/officeDocument/2006/relationships/image" Target="../media/image108.jpeg"/><Relationship Id="rId4" Type="http://schemas.openxmlformats.org/officeDocument/2006/relationships/image" Target="../media/image3.png"/><Relationship Id="rId9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tiff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gif"/><Relationship Id="rId5" Type="http://schemas.openxmlformats.org/officeDocument/2006/relationships/diagramData" Target="../diagrams/data1.xml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9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5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13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9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44.jpeg"/><Relationship Id="rId5" Type="http://schemas.openxmlformats.org/officeDocument/2006/relationships/image" Target="../media/image3.png"/><Relationship Id="rId10" Type="http://schemas.openxmlformats.org/officeDocument/2006/relationships/image" Target="../media/image43.jpeg"/><Relationship Id="rId4" Type="http://schemas.openxmlformats.org/officeDocument/2006/relationships/image" Target="../media/image9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_детей_нарисованные_Счастливые_нарисованные_дети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" contrast="53000"/>
          </a:blip>
          <a:stretch>
            <a:fillRect/>
          </a:stretch>
        </p:blipFill>
        <p:spPr>
          <a:xfrm>
            <a:off x="3704861" y="4307846"/>
            <a:ext cx="3042338" cy="2326813"/>
          </a:xfrm>
          <a:prstGeom prst="rect">
            <a:avLst/>
          </a:prstGeom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442610" y="2852937"/>
            <a:ext cx="7020780" cy="154817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«Поможем Планете вместе!» 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5383" y="188641"/>
            <a:ext cx="1131511" cy="10214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88672" y="188642"/>
            <a:ext cx="6181361" cy="132342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Book Antiqua" pitchFamily="18" charset="0"/>
                <a:ea typeface="Calibri" pitchFamily="34" charset="0"/>
                <a:cs typeface="Browallia New" pitchFamily="34" charset="-34"/>
              </a:rPr>
              <a:t>Государственное бюджетное дошкольное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Book Antiqua" pitchFamily="18" charset="0"/>
                <a:ea typeface="Calibri" pitchFamily="34" charset="0"/>
                <a:cs typeface="Browallia New" pitchFamily="34" charset="-34"/>
              </a:rPr>
              <a:t>образовательное учреждение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Book Antiqua" pitchFamily="18" charset="0"/>
                <a:ea typeface="Calibri" pitchFamily="34" charset="0"/>
                <a:cs typeface="Browallia New" pitchFamily="34" charset="-34"/>
              </a:rPr>
              <a:t>центр</a:t>
            </a:r>
            <a:r>
              <a:rPr lang="ru-RU" sz="2000" b="1" dirty="0" smtClean="0">
                <a:latin typeface="Book Antiqua" pitchFamily="18" charset="0"/>
                <a:cs typeface="Browallia New" pitchFamily="34" charset="-34"/>
              </a:rPr>
              <a:t> </a:t>
            </a:r>
            <a:r>
              <a:rPr lang="ru-RU" sz="2000" b="1" dirty="0" smtClean="0">
                <a:latin typeface="Book Antiqua" pitchFamily="18" charset="0"/>
                <a:ea typeface="Calibri" pitchFamily="34" charset="0"/>
                <a:cs typeface="Browallia New" pitchFamily="34" charset="-34"/>
              </a:rPr>
              <a:t>развития ребенка - детский сад № 48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Book Antiqua" pitchFamily="18" charset="0"/>
                <a:ea typeface="Calibri" pitchFamily="34" charset="0"/>
                <a:cs typeface="Browallia New" pitchFamily="34" charset="-34"/>
              </a:rPr>
              <a:t>Красносельского района Санкт-Петербурга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45512" y="1484784"/>
            <a:ext cx="8814979" cy="141576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4300" b="1" dirty="0" smtClean="0">
                <a:solidFill>
                  <a:srgbClr val="0070C0"/>
                </a:solidFill>
                <a:latin typeface="Monotype Corsiva" pitchFamily="66" charset="0"/>
                <a:ea typeface="SimSun-ExtB" pitchFamily="49" charset="-122"/>
                <a:cs typeface="Times New Roman" pitchFamily="18" charset="0"/>
              </a:rPr>
              <a:t>Международная программа</a:t>
            </a:r>
          </a:p>
          <a:p>
            <a:pPr algn="ctr"/>
            <a:r>
              <a:rPr lang="ru-RU" sz="4300" b="1" dirty="0" smtClean="0">
                <a:solidFill>
                  <a:srgbClr val="0070C0"/>
                </a:solidFill>
                <a:latin typeface="Monotype Corsiva" pitchFamily="66" charset="0"/>
                <a:ea typeface="SimSun-ExtB" pitchFamily="49" charset="-122"/>
                <a:cs typeface="Times New Roman" pitchFamily="18" charset="0"/>
              </a:rPr>
              <a:t>«Эко-Школы/ Зеленый флаг»</a:t>
            </a:r>
          </a:p>
        </p:txBody>
      </p:sp>
      <p:pic>
        <p:nvPicPr>
          <p:cNvPr id="20" name="Рисунок 19" descr="1487574284_2017ecologi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5000" contrast="33000"/>
          </a:blip>
          <a:stretch>
            <a:fillRect/>
          </a:stretch>
        </p:blipFill>
        <p:spPr>
          <a:xfrm>
            <a:off x="2" y="0"/>
            <a:ext cx="2066680" cy="11967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720752" y="260648"/>
            <a:ext cx="5256584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«День Земли»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3284984"/>
            <a:ext cx="9433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sz="1900" b="1" dirty="0" smtClean="0">
                <a:solidFill>
                  <a:srgbClr val="7030A0"/>
                </a:solidFill>
                <a:latin typeface="Georgia" pitchFamily="18" charset="0"/>
              </a:rPr>
              <a:t>«День Земли» </a:t>
            </a:r>
            <a:r>
              <a:rPr lang="ru-RU" sz="1900" b="1" dirty="0" smtClean="0">
                <a:solidFill>
                  <a:srgbClr val="002060"/>
                </a:solidFill>
                <a:latin typeface="Georgia" pitchFamily="18" charset="0"/>
              </a:rPr>
              <a:t>объединил на празднике более сотни человек. Дети читали стихи, пели песни, танцевали </a:t>
            </a:r>
            <a:r>
              <a:rPr lang="ru-RU" sz="1900" b="1" dirty="0" err="1" smtClean="0">
                <a:solidFill>
                  <a:srgbClr val="002060"/>
                </a:solidFill>
                <a:latin typeface="Georgia" pitchFamily="18" charset="0"/>
              </a:rPr>
              <a:t>флешмоб</a:t>
            </a:r>
            <a:r>
              <a:rPr lang="ru-RU" sz="1900" b="1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В конце акции воспитанники повязали взрослым зеленую ленточку - символ природы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sz="19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2432720" y="836712"/>
            <a:ext cx="5760640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«Не уроните Шарик- это же наш Дом!»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3794" name="Picture 2" descr="https://pp.userapi.com/c638419/v638419704/361d0/e2lMK0udXN4.jpg"/>
          <p:cNvPicPr>
            <a:picLocks noChangeAspect="1" noChangeArrowheads="1"/>
          </p:cNvPicPr>
          <p:nvPr/>
        </p:nvPicPr>
        <p:blipFill>
          <a:blip r:embed="rId6" cstate="print">
            <a:lum bright="19000" contrast="35000"/>
          </a:blip>
          <a:srcRect/>
          <a:stretch>
            <a:fillRect/>
          </a:stretch>
        </p:blipFill>
        <p:spPr bwMode="auto">
          <a:xfrm>
            <a:off x="344488" y="4634768"/>
            <a:ext cx="2736304" cy="203832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3796" name="Picture 4" descr="https://pp.userapi.com/c638419/v638419704/361b2/cqPKo8eAsxM.jpg"/>
          <p:cNvPicPr>
            <a:picLocks noChangeAspect="1" noChangeArrowheads="1"/>
          </p:cNvPicPr>
          <p:nvPr/>
        </p:nvPicPr>
        <p:blipFill>
          <a:blip r:embed="rId7" cstate="print">
            <a:lum bright="23000" contrast="27000"/>
          </a:blip>
          <a:srcRect/>
          <a:stretch>
            <a:fillRect/>
          </a:stretch>
        </p:blipFill>
        <p:spPr bwMode="auto">
          <a:xfrm>
            <a:off x="6537176" y="1364621"/>
            <a:ext cx="3101414" cy="2064379"/>
          </a:xfrm>
          <a:prstGeom prst="roundRect">
            <a:avLst/>
          </a:prstGeom>
          <a:noFill/>
        </p:spPr>
      </p:pic>
      <p:pic>
        <p:nvPicPr>
          <p:cNvPr id="33797" name="Picture 5" descr="E:\программы с рабочего стола\учебный 16-17\ЗЕЛЕНЫЙ ФЛАГ\Экология\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0852" y="1119713"/>
            <a:ext cx="2664296" cy="2309287"/>
          </a:xfrm>
          <a:prstGeom prst="rect">
            <a:avLst/>
          </a:prstGeom>
          <a:noFill/>
        </p:spPr>
      </p:pic>
      <p:pic>
        <p:nvPicPr>
          <p:cNvPr id="33798" name="Picture 6" descr="H:\МЕРОПРИЯТИЯ 2017 ГОД\АПРЕЛЬ\ЗЕЛЕНЫЙ ФЛАГ\ДЕНЬ ЗЕМЛИ\ФОТО\DSC06775.JPG"/>
          <p:cNvPicPr>
            <a:picLocks noChangeAspect="1" noChangeArrowheads="1"/>
          </p:cNvPicPr>
          <p:nvPr/>
        </p:nvPicPr>
        <p:blipFill>
          <a:blip r:embed="rId9" cstate="print">
            <a:lum bright="15000" contrast="12000"/>
          </a:blip>
          <a:srcRect l="6959" r="10408"/>
          <a:stretch>
            <a:fillRect/>
          </a:stretch>
        </p:blipFill>
        <p:spPr bwMode="auto">
          <a:xfrm>
            <a:off x="3638854" y="4566332"/>
            <a:ext cx="2682298" cy="2131142"/>
          </a:xfrm>
          <a:prstGeom prst="roundRect">
            <a:avLst/>
          </a:prstGeom>
          <a:noFill/>
        </p:spPr>
      </p:pic>
      <p:pic>
        <p:nvPicPr>
          <p:cNvPr id="33800" name="Picture 8" descr="H:\МЕРОПРИЯТИЯ 2017 ГОД\АПРЕЛЬ\ЗЕЛЕНЫЙ ФЛАГ\ДЕНЬ ЗЕМЛИ\ФОТО\DSC06760.JPG"/>
          <p:cNvPicPr>
            <a:picLocks noChangeAspect="1" noChangeArrowheads="1"/>
          </p:cNvPicPr>
          <p:nvPr/>
        </p:nvPicPr>
        <p:blipFill>
          <a:blip r:embed="rId10" cstate="print">
            <a:lum bright="26000" contrast="49000"/>
          </a:blip>
          <a:srcRect r="2989" b="9654"/>
          <a:stretch>
            <a:fillRect/>
          </a:stretch>
        </p:blipFill>
        <p:spPr bwMode="auto">
          <a:xfrm>
            <a:off x="344488" y="1429395"/>
            <a:ext cx="2808312" cy="1949615"/>
          </a:xfrm>
          <a:prstGeom prst="roundRect">
            <a:avLst/>
          </a:prstGeom>
          <a:noFill/>
        </p:spPr>
      </p:pic>
      <p:pic>
        <p:nvPicPr>
          <p:cNvPr id="33801" name="Picture 9" descr="H:\МЕРОПРИЯТИЯ 2017 ГОД\АПРЕЛЬ\ЗЕЛЕНЫЙ ФЛАГ\ДЕНЬ ЗЕМЛИ\ФОТО\colored-pencils-clip-art-quotes-eOBVtG-clipar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25208" y="4509120"/>
            <a:ext cx="2766619" cy="2122226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1169" y="188640"/>
            <a:ext cx="877476" cy="792088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16633"/>
            <a:ext cx="1712639" cy="99637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344488" y="692696"/>
            <a:ext cx="1080120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720752" y="332656"/>
            <a:ext cx="5292588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Конкурс «Веселый огород»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88604" y="692696"/>
            <a:ext cx="712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 Уже стало традицией организовывать в каждой группе «Огороды на подоконнике».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Некоторые детали «огорода» были выполнены руками детей, родителей </a:t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педагогов с использованием  предметов  из бросового материала и ненужных вещей. «Огороды» действительно оказались «веселыми», радовали глаз своей практичностью  и   оригинальностью.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2769" name="Picture 1" descr="H:\МЕРОПРИЯТИЯ 2017 ГОД\АПРЕЛЬ\ВЕСЕЛЫЙ ОГОРОД\DSC06469.JPG"/>
          <p:cNvPicPr>
            <a:picLocks noChangeAspect="1" noChangeArrowheads="1"/>
          </p:cNvPicPr>
          <p:nvPr/>
        </p:nvPicPr>
        <p:blipFill>
          <a:blip r:embed="rId6" cstate="print"/>
          <a:srcRect t="4689" r="2632" b="7710"/>
          <a:stretch>
            <a:fillRect/>
          </a:stretch>
        </p:blipFill>
        <p:spPr bwMode="auto">
          <a:xfrm>
            <a:off x="5097016" y="4725144"/>
            <a:ext cx="2284392" cy="179046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2770" name="Picture 2" descr="H:\МЕРОПРИЯТИЯ 2017 ГОД\АПРЕЛЬ\ВЕСЕЛЫЙ ОГОРОД\DSC06506.JPG"/>
          <p:cNvPicPr>
            <a:picLocks noChangeAspect="1" noChangeArrowheads="1"/>
          </p:cNvPicPr>
          <p:nvPr/>
        </p:nvPicPr>
        <p:blipFill>
          <a:blip r:embed="rId7" cstate="print">
            <a:lum bright="15000" contrast="6000"/>
          </a:blip>
          <a:srcRect/>
          <a:stretch>
            <a:fillRect/>
          </a:stretch>
        </p:blipFill>
        <p:spPr bwMode="auto">
          <a:xfrm>
            <a:off x="5097016" y="2780928"/>
            <a:ext cx="2232248" cy="172819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2772" name="Picture 4" descr="H:\МЕРОПРИЯТИЯ 2017 ГОД\АПРЕЛЬ\ВЕСЕЛЫЙ ОГОРОД\DSC06868.JPG"/>
          <p:cNvPicPr>
            <a:picLocks noChangeAspect="1" noChangeArrowheads="1"/>
          </p:cNvPicPr>
          <p:nvPr/>
        </p:nvPicPr>
        <p:blipFill>
          <a:blip r:embed="rId8" cstate="print">
            <a:lum bright="16000" contrast="41000"/>
          </a:blip>
          <a:srcRect/>
          <a:stretch>
            <a:fillRect/>
          </a:stretch>
        </p:blipFill>
        <p:spPr bwMode="auto">
          <a:xfrm rot="16200000">
            <a:off x="-1149" y="1326368"/>
            <a:ext cx="1555373" cy="11521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2773" name="Picture 5" descr="H:\МЕРОПРИЯТИЯ 2017 ГОД\АПРЕЛЬ\ВЕСЕЛЫЙ ОГОРОД\DSC06830.JPG"/>
          <p:cNvPicPr>
            <a:picLocks noChangeAspect="1" noChangeArrowheads="1"/>
          </p:cNvPicPr>
          <p:nvPr/>
        </p:nvPicPr>
        <p:blipFill>
          <a:blip r:embed="rId9" cstate="print">
            <a:lum bright="21000" contrast="7000"/>
          </a:blip>
          <a:srcRect/>
          <a:stretch>
            <a:fillRect/>
          </a:stretch>
        </p:blipFill>
        <p:spPr bwMode="auto">
          <a:xfrm>
            <a:off x="200472" y="4725144"/>
            <a:ext cx="2304256" cy="1827922"/>
          </a:xfrm>
          <a:prstGeom prst="roundRect">
            <a:avLst/>
          </a:prstGeom>
          <a:noFill/>
        </p:spPr>
      </p:pic>
      <p:pic>
        <p:nvPicPr>
          <p:cNvPr id="32774" name="Picture 6" descr="H:\МЕРОПРИЯТИЯ 2017 ГОД\АПРЕЛЬ\ВЕСЕЛЫЙ ОГОРОД\DSC06865.JPG"/>
          <p:cNvPicPr>
            <a:picLocks noChangeAspect="1" noChangeArrowheads="1"/>
          </p:cNvPicPr>
          <p:nvPr/>
        </p:nvPicPr>
        <p:blipFill>
          <a:blip r:embed="rId10" cstate="print">
            <a:lum bright="20000" contrast="12000"/>
          </a:blip>
          <a:srcRect t="17727" r="-68" b="5456"/>
          <a:stretch>
            <a:fillRect/>
          </a:stretch>
        </p:blipFill>
        <p:spPr bwMode="auto">
          <a:xfrm>
            <a:off x="2627742" y="4725144"/>
            <a:ext cx="2325258" cy="18002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2775" name="Picture 7" descr="H:\МЕРОПРИЯТИЯ 2017 ГОД\АПРЕЛЬ\РАЗНОЕ\DSC06918.JPG"/>
          <p:cNvPicPr>
            <a:picLocks noChangeAspect="1" noChangeArrowheads="1"/>
          </p:cNvPicPr>
          <p:nvPr/>
        </p:nvPicPr>
        <p:blipFill>
          <a:blip r:embed="rId11" cstate="print">
            <a:lum bright="19000" contrast="17000"/>
          </a:blip>
          <a:srcRect/>
          <a:stretch>
            <a:fillRect/>
          </a:stretch>
        </p:blipFill>
        <p:spPr bwMode="auto">
          <a:xfrm>
            <a:off x="200472" y="2780928"/>
            <a:ext cx="2232248" cy="174619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2776" name="Picture 8" descr="H:\МЕРОПРИЯТИЯ 2017 ГОД\АПРЕЛЬ\РАЗНОЕ\DSC06963.JPG"/>
          <p:cNvPicPr>
            <a:picLocks noChangeAspect="1" noChangeArrowheads="1"/>
          </p:cNvPicPr>
          <p:nvPr/>
        </p:nvPicPr>
        <p:blipFill>
          <a:blip r:embed="rId12" cstate="print"/>
          <a:srcRect r="1786" b="3987"/>
          <a:stretch>
            <a:fillRect/>
          </a:stretch>
        </p:blipFill>
        <p:spPr bwMode="auto">
          <a:xfrm>
            <a:off x="2648744" y="2780928"/>
            <a:ext cx="2304256" cy="174183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2777" name="Picture 9" descr="H:\МЕРОПРИЯТИЯ 2017 ГОД\АПРЕЛЬ\РАЗНОЕ\DSC06936.JPG"/>
          <p:cNvPicPr>
            <a:picLocks noChangeAspect="1" noChangeArrowheads="1"/>
          </p:cNvPicPr>
          <p:nvPr/>
        </p:nvPicPr>
        <p:blipFill>
          <a:blip r:embed="rId13" cstate="print">
            <a:lum bright="14000" contrast="21000"/>
          </a:blip>
          <a:srcRect l="4613" r="6980" b="8117"/>
          <a:stretch>
            <a:fillRect/>
          </a:stretch>
        </p:blipFill>
        <p:spPr bwMode="auto">
          <a:xfrm>
            <a:off x="7451592" y="2780928"/>
            <a:ext cx="2198382" cy="168952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0" name="Picture 2" descr="DSC0685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45288" y="4725144"/>
            <a:ext cx="2179241" cy="1719435"/>
          </a:xfrm>
          <a:prstGeom prst="round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8" name="Picture 10" descr="H:\МЕРОПРИЯТИЯ 2017 ГОД\АПРЕЛЬ\РАЗНОЕ\DSC06888.JPG"/>
          <p:cNvPicPr>
            <a:picLocks noChangeAspect="1" noChangeArrowheads="1"/>
          </p:cNvPicPr>
          <p:nvPr/>
        </p:nvPicPr>
        <p:blipFill>
          <a:blip r:embed="rId15" cstate="print">
            <a:lum bright="19000" contrast="19000"/>
          </a:blip>
          <a:srcRect/>
          <a:stretch>
            <a:fillRect/>
          </a:stretch>
        </p:blipFill>
        <p:spPr bwMode="auto">
          <a:xfrm rot="16200000">
            <a:off x="8265369" y="1340768"/>
            <a:ext cx="1512168" cy="1080121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792760" y="548680"/>
            <a:ext cx="5256584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«В гостях у Чистюли»»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1340768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Радостным и незабываемым событием стало проведение театрализованного экологического праздника «В гостях у Чистюли» для дошкольников детских садов г.Красное Село. Учреждение радушно приняло более 40 гостей. В роли артистов выступили педагоги, родители  </a:t>
            </a:r>
            <a:b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и дети нашего детского сада. </a:t>
            </a:r>
          </a:p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8" descr="береги планету"/>
          <p:cNvPicPr>
            <a:picLocks noChangeAspect="1" noChangeArrowheads="1"/>
          </p:cNvPicPr>
          <p:nvPr/>
        </p:nvPicPr>
        <p:blipFill>
          <a:blip r:embed="rId6" cstate="print">
            <a:lum bright="12000" contrast="17000"/>
          </a:blip>
          <a:srcRect/>
          <a:stretch>
            <a:fillRect/>
          </a:stretch>
        </p:blipFill>
        <p:spPr bwMode="auto">
          <a:xfrm>
            <a:off x="6609184" y="3429000"/>
            <a:ext cx="3024336" cy="208823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7" descr="береги свою планету"/>
          <p:cNvPicPr>
            <a:picLocks noChangeAspect="1" noChangeArrowheads="1"/>
          </p:cNvPicPr>
          <p:nvPr/>
        </p:nvPicPr>
        <p:blipFill>
          <a:blip r:embed="rId7" cstate="print">
            <a:lum bright="17000" contrast="27000"/>
          </a:blip>
          <a:srcRect l="16650" r="3797" b="11111"/>
          <a:stretch>
            <a:fillRect/>
          </a:stretch>
        </p:blipFill>
        <p:spPr bwMode="auto">
          <a:xfrm>
            <a:off x="3404828" y="4221088"/>
            <a:ext cx="3096344" cy="241665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0" descr="театрал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472" y="3573016"/>
            <a:ext cx="3096344" cy="223224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720752" y="260648"/>
            <a:ext cx="5256584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Мастер-класс»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1340768"/>
            <a:ext cx="950505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Для детей и родителей были организованы мастер-классы по изготовлению поделок из бросового материала. В них приняли участие более 60 человек. Ребята научились делать </a:t>
            </a:r>
            <a:b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игрушку-ловишку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, а их родители создали  панно «Подводное царство». </a:t>
            </a:r>
            <a:endParaRPr lang="ru-RU" sz="20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2432720" y="836712"/>
            <a:ext cx="5760640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«Продли жизнь ненужным вещам»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2" name="Picture 1" descr="мастер- класс с родителями"/>
          <p:cNvPicPr>
            <a:picLocks noChangeAspect="1" noChangeArrowheads="1"/>
          </p:cNvPicPr>
          <p:nvPr/>
        </p:nvPicPr>
        <p:blipFill>
          <a:blip r:embed="rId6" cstate="print">
            <a:lum bright="12000" contrast="19000"/>
          </a:blip>
          <a:srcRect/>
          <a:stretch>
            <a:fillRect/>
          </a:stretch>
        </p:blipFill>
        <p:spPr bwMode="auto">
          <a:xfrm>
            <a:off x="6609184" y="2924944"/>
            <a:ext cx="2880320" cy="187220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мастеркласс чистюля"/>
          <p:cNvPicPr>
            <a:picLocks noChangeAspect="1" noChangeArrowheads="1"/>
          </p:cNvPicPr>
          <p:nvPr/>
        </p:nvPicPr>
        <p:blipFill>
          <a:blip r:embed="rId7" cstate="print">
            <a:lum bright="11000" contrast="12000"/>
          </a:blip>
          <a:srcRect/>
          <a:stretch>
            <a:fillRect/>
          </a:stretch>
        </p:blipFill>
        <p:spPr bwMode="auto">
          <a:xfrm>
            <a:off x="416496" y="4797152"/>
            <a:ext cx="2736304" cy="182420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DSC07969"/>
          <p:cNvPicPr>
            <a:picLocks noChangeAspect="1" noChangeArrowheads="1"/>
          </p:cNvPicPr>
          <p:nvPr/>
        </p:nvPicPr>
        <p:blipFill>
          <a:blip r:embed="rId8" cstate="print">
            <a:lum bright="12000" contrast="24000"/>
          </a:blip>
          <a:srcRect t="14050"/>
          <a:stretch>
            <a:fillRect/>
          </a:stretch>
        </p:blipFill>
        <p:spPr bwMode="auto">
          <a:xfrm>
            <a:off x="6537176" y="4869160"/>
            <a:ext cx="2952328" cy="176933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" descr="DSC07865"/>
          <p:cNvPicPr>
            <a:picLocks noChangeAspect="1" noChangeArrowheads="1"/>
          </p:cNvPicPr>
          <p:nvPr/>
        </p:nvPicPr>
        <p:blipFill>
          <a:blip r:embed="rId9" cstate="print"/>
          <a:srcRect l="13315" r="13003" b="2035"/>
          <a:stretch>
            <a:fillRect/>
          </a:stretch>
        </p:blipFill>
        <p:spPr bwMode="auto">
          <a:xfrm rot="-5400000">
            <a:off x="3330421" y="3462602"/>
            <a:ext cx="3101146" cy="273630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 descr="G:\2016-2017 УЧЕЬНЫЙ ГОД\ФОТО И ВИДИО МЕРОПРИЯТИЙ  2017\НОЯБРЬ\ФОТО\DSC07970.JPG"/>
          <p:cNvPicPr>
            <a:picLocks noChangeAspect="1" noChangeArrowheads="1"/>
          </p:cNvPicPr>
          <p:nvPr/>
        </p:nvPicPr>
        <p:blipFill>
          <a:blip r:embed="rId10" cstate="print">
            <a:lum bright="40000" contrast="39000"/>
          </a:blip>
          <a:srcRect r="8244" b="12284"/>
          <a:stretch>
            <a:fillRect/>
          </a:stretch>
        </p:blipFill>
        <p:spPr bwMode="auto">
          <a:xfrm>
            <a:off x="416495" y="2996952"/>
            <a:ext cx="2715729" cy="172819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9424" y="260648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6632"/>
            <a:ext cx="2057061" cy="1196752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488504" y="836712"/>
            <a:ext cx="1134124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4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648744" y="476672"/>
            <a:ext cx="5256584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Мониторинг и оценка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1340768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6476" y="1124744"/>
            <a:ext cx="94330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</a:t>
            </a:r>
            <a:r>
              <a:rPr lang="ru-RU" sz="17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Контроль за выполнением плана действий осуществлялся Экологическим Советом ДОУ. Оценивалась активность, творческий подход, результативность, массовость каждой группы, семьи, в проводимых мероприятиях разного уровня.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Авторы </a:t>
            </a:r>
            <a:r>
              <a:rPr lang="ru-RU" sz="1700" b="1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креативных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творческих  работ были награждены грамотами, дипломами и благодарностями. </a:t>
            </a:r>
            <a:endParaRPr lang="ru-RU" sz="1700" b="1" dirty="0">
              <a:latin typeface="Georgia" pitchFamily="18" charset="0"/>
            </a:endParaRPr>
          </a:p>
        </p:txBody>
      </p:sp>
      <p:pic>
        <p:nvPicPr>
          <p:cNvPr id="31745" name="Picture 1" descr="G:\2016-2017 УЧЕЬНЫЙ ГОД\ГРАМОТЫ\картинка из мусора\DSC08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6616" y="2708920"/>
            <a:ext cx="2016224" cy="2088232"/>
          </a:xfrm>
          <a:prstGeom prst="rect">
            <a:avLst/>
          </a:prstGeom>
          <a:noFill/>
        </p:spPr>
      </p:pic>
      <p:pic>
        <p:nvPicPr>
          <p:cNvPr id="31747" name="Picture 3" descr="G:\2016-2017 УЧЕЬНЫЙ ГОД\ГРАМОТЫ\картинка из мусора\DSC08031.JPG"/>
          <p:cNvPicPr>
            <a:picLocks noChangeAspect="1" noChangeArrowheads="1"/>
          </p:cNvPicPr>
          <p:nvPr/>
        </p:nvPicPr>
        <p:blipFill>
          <a:blip r:embed="rId7" cstate="print"/>
          <a:srcRect l="4273" t="3052" r="8547" b="5368"/>
          <a:stretch>
            <a:fillRect/>
          </a:stretch>
        </p:blipFill>
        <p:spPr bwMode="auto">
          <a:xfrm>
            <a:off x="6465168" y="2852935"/>
            <a:ext cx="1872208" cy="2021985"/>
          </a:xfrm>
          <a:prstGeom prst="rect">
            <a:avLst/>
          </a:prstGeom>
          <a:noFill/>
        </p:spPr>
      </p:pic>
      <p:pic>
        <p:nvPicPr>
          <p:cNvPr id="31748" name="Picture 4" descr="G:\2016-2017 УЧЕЬНЫЙ ГОД\ГРАМОТЫ\картинка из мусора\3 степень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1232" y="4797152"/>
            <a:ext cx="2541398" cy="1797436"/>
          </a:xfrm>
          <a:prstGeom prst="rect">
            <a:avLst/>
          </a:prstGeom>
          <a:noFill/>
        </p:spPr>
      </p:pic>
      <p:pic>
        <p:nvPicPr>
          <p:cNvPr id="31749" name="Picture 5" descr="G:\2016-2017 УЧЕЬНЫЙ ГОД\ГРАМОТЫ\картинка из мусора\DSC08038.JPG"/>
          <p:cNvPicPr>
            <a:picLocks noChangeAspect="1" noChangeArrowheads="1"/>
          </p:cNvPicPr>
          <p:nvPr/>
        </p:nvPicPr>
        <p:blipFill>
          <a:blip r:embed="rId9" cstate="print">
            <a:lum bright="27000" contrast="36000"/>
          </a:blip>
          <a:srcRect/>
          <a:stretch>
            <a:fillRect/>
          </a:stretch>
        </p:blipFill>
        <p:spPr bwMode="auto">
          <a:xfrm>
            <a:off x="3963746" y="2852936"/>
            <a:ext cx="1978508" cy="1944216"/>
          </a:xfrm>
          <a:prstGeom prst="rect">
            <a:avLst/>
          </a:prstGeom>
          <a:noFill/>
        </p:spPr>
      </p:pic>
      <p:pic>
        <p:nvPicPr>
          <p:cNvPr id="31746" name="Picture 2" descr="G:\2016-2017 УЧЕЬНЫЙ ГОД\ГРАМОТЫ\картинка из мусора\2 степень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488" y="4725144"/>
            <a:ext cx="2448272" cy="1854752"/>
          </a:xfrm>
          <a:prstGeom prst="rect">
            <a:avLst/>
          </a:prstGeom>
          <a:noFill/>
        </p:spPr>
      </p:pic>
      <p:pic>
        <p:nvPicPr>
          <p:cNvPr id="31750" name="Picture 6" descr="G:\2016-2017 УЧЕЬНЫЙ ГОД\ГРАМОТЫ\картинка из мусора\Мельник - 0002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28864" y="4869160"/>
            <a:ext cx="2448272" cy="1733512"/>
          </a:xfrm>
          <a:prstGeom prst="rect">
            <a:avLst/>
          </a:prstGeom>
          <a:noFill/>
        </p:spPr>
      </p:pic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1784648" y="2492896"/>
            <a:ext cx="6336704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Городской конкурс «Картинка из мусорной корзинки»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1751" name="Picture 7" descr="E:\программы с рабочего стола\учебный 16-17\ЗЕЛЕНЫЙ ФЛАГ\ЭКОШКОЛА\фото елочка живи\корзинка\4cVoTdodGY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4488" y="2708920"/>
            <a:ext cx="1080120" cy="1944216"/>
          </a:xfrm>
          <a:prstGeom prst="rect">
            <a:avLst/>
          </a:prstGeom>
          <a:noFill/>
        </p:spPr>
      </p:pic>
      <p:pic>
        <p:nvPicPr>
          <p:cNvPr id="31752" name="Picture 8" descr="E:\программы с рабочего стола\учебный 16-17\ЗЕЛЕНЫЙ ФЛАГ\ЭКОШКОЛА\фото елочка живи\корзинка\bSdG8AqtmNg.jpg"/>
          <p:cNvPicPr>
            <a:picLocks noChangeAspect="1" noChangeArrowheads="1"/>
          </p:cNvPicPr>
          <p:nvPr/>
        </p:nvPicPr>
        <p:blipFill>
          <a:blip r:embed="rId13" cstate="print"/>
          <a:srcRect r="13889"/>
          <a:stretch>
            <a:fillRect/>
          </a:stretch>
        </p:blipFill>
        <p:spPr bwMode="auto">
          <a:xfrm>
            <a:off x="8481392" y="2708920"/>
            <a:ext cx="1080120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4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3080792" y="548680"/>
            <a:ext cx="4464496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«Елочка, живи!»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1340768"/>
            <a:ext cx="9505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Ежегодно участвуем 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во Всероссийском конкурсе творческих работ из бросового материала «Елочка, живи!». Проводим акции </a:t>
            </a:r>
            <a:b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 призывом: «Нашу елочку бери, а живую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сохрани!». 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Елочки, сделанные своими руками дарим организациям.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8673" name="Picture 1" descr="C:\Users\Галина\Pictures\ЗЕЛЕНЫЙ ФЛАГ\img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504" y="2924944"/>
            <a:ext cx="2777902" cy="19810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8674" name="Picture 2" descr="C:\Users\Галина\Pictures\ЗЕЛЕНЫЙ ФЛАГ\img1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536" y="4725143"/>
            <a:ext cx="2777902" cy="18783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8676" name="Picture 4" descr="E:\программы с рабочего стола\учебный 16-17\ЗЕЛЕНЫЙ ФЛАГ\елка планетарий\5 группа.jpg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897216" y="2708920"/>
            <a:ext cx="2435763" cy="1706637"/>
          </a:xfrm>
          <a:prstGeom prst="roundRect">
            <a:avLst/>
          </a:prstGeom>
          <a:noFill/>
        </p:spPr>
      </p:pic>
      <p:pic>
        <p:nvPicPr>
          <p:cNvPr id="28677" name="Picture 5" descr="E:\программы с рабочего стола\учебный 16-17\ЗЕЛЕНЫЙ ФЛАГ\ГРАМОТЫ\3 группа\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44888" y="4437112"/>
            <a:ext cx="1584176" cy="2213506"/>
          </a:xfrm>
          <a:prstGeom prst="rect">
            <a:avLst/>
          </a:prstGeom>
          <a:noFill/>
        </p:spPr>
      </p:pic>
      <p:pic>
        <p:nvPicPr>
          <p:cNvPr id="28678" name="Picture 6" descr="E:\программы с рабочего стола\учебный 16-17\ЗЕЛЕНЫЙ ФЛАГ\ГРАМОТЫ\3 группа\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3281" y="4442944"/>
            <a:ext cx="1944216" cy="2082400"/>
          </a:xfrm>
          <a:prstGeom prst="rect">
            <a:avLst/>
          </a:prstGeom>
          <a:noFill/>
        </p:spPr>
      </p:pic>
      <p:pic>
        <p:nvPicPr>
          <p:cNvPr id="28679" name="Picture 7" descr="E:\программы с рабочего стола\учебный 16-17\ЗЕЛЕНЫЙ ФЛАГ\ГРАМОТЫ\3 группа\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33120" y="4581128"/>
            <a:ext cx="1051510" cy="2091507"/>
          </a:xfrm>
          <a:prstGeom prst="rect">
            <a:avLst/>
          </a:prstGeom>
          <a:noFill/>
        </p:spPr>
      </p:pic>
      <p:pic>
        <p:nvPicPr>
          <p:cNvPr id="28681" name="Picture 9" descr="E:\программы с рабочего стола\учебный 16-17\ЗЕЛЕНЫЙ ФЛАГ\ЭКОШКОЛА\фото елочка живи\ФОТО елочка\Горелова.JPG"/>
          <p:cNvPicPr>
            <a:picLocks noChangeAspect="1" noChangeArrowheads="1"/>
          </p:cNvPicPr>
          <p:nvPr/>
        </p:nvPicPr>
        <p:blipFill>
          <a:blip r:embed="rId12" cstate="print">
            <a:lum bright="23000" contrast="22000"/>
          </a:blip>
          <a:srcRect/>
          <a:stretch>
            <a:fillRect/>
          </a:stretch>
        </p:blipFill>
        <p:spPr bwMode="auto">
          <a:xfrm>
            <a:off x="3944887" y="2708920"/>
            <a:ext cx="2596191" cy="172819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464" y="116632"/>
            <a:ext cx="2104131" cy="1224136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60513" y="836712"/>
            <a:ext cx="1224136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5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504728" y="260648"/>
            <a:ext cx="5832648" cy="936104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Включение экологической тематики </a:t>
            </a:r>
            <a:b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</a:b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во все виды деятельности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6626" name="Picture 2" descr="H:\МЕРОПРИЯТИЯ 2017 ГОД\МАРТ\РАЗНОЕ\DSC05655.JPG"/>
          <p:cNvPicPr>
            <a:picLocks noChangeAspect="1" noChangeArrowheads="1"/>
          </p:cNvPicPr>
          <p:nvPr/>
        </p:nvPicPr>
        <p:blipFill>
          <a:blip r:embed="rId6" cstate="print">
            <a:lum bright="35000" contrast="54000"/>
          </a:blip>
          <a:srcRect/>
          <a:stretch>
            <a:fillRect/>
          </a:stretch>
        </p:blipFill>
        <p:spPr bwMode="auto">
          <a:xfrm>
            <a:off x="3584848" y="4365104"/>
            <a:ext cx="2952328" cy="21972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6" name="Picture 2" descr="C:\Users\Ольга\Desktop\100MSDCF\DSC07066.JPG"/>
          <p:cNvPicPr>
            <a:picLocks noChangeAspect="1" noChangeArrowheads="1"/>
          </p:cNvPicPr>
          <p:nvPr/>
        </p:nvPicPr>
        <p:blipFill>
          <a:blip r:embed="rId7" cstate="print">
            <a:lum bright="21000" contrast="23000"/>
          </a:blip>
          <a:srcRect/>
          <a:stretch>
            <a:fillRect/>
          </a:stretch>
        </p:blipFill>
        <p:spPr bwMode="auto">
          <a:xfrm>
            <a:off x="272480" y="4365104"/>
            <a:ext cx="3125147" cy="223224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0" descr="театрал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5208" y="1844824"/>
            <a:ext cx="2792760" cy="195250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3" descr="E:\программы с рабочего стола\ЗИМНИЕ КАНИКУЛЫ\0_aea9d_73189633_GIFS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8828" y="1844824"/>
            <a:ext cx="3188343" cy="2016224"/>
          </a:xfrm>
          <a:prstGeom prst="roundRect">
            <a:avLst/>
          </a:prstGeom>
          <a:noFill/>
        </p:spPr>
      </p:pic>
      <p:pic>
        <p:nvPicPr>
          <p:cNvPr id="26629" name="Picture 5" descr="E:\программы с рабочего стола\учебный 16-17\ОТКРЫТЫЕ МЕРОПРИЯТИЯ\НЕДЕЛЯ ПЕДАГОГИЧЕСКОГО РОСТА\ГБДОУ № 48 Фотоматериалы 64@inbox.ru_2016-11-23_15-03-33\Без имени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1192" y="4365104"/>
            <a:ext cx="3061626" cy="2160240"/>
          </a:xfrm>
          <a:prstGeom prst="roundRect">
            <a:avLst/>
          </a:prstGeom>
          <a:noFill/>
        </p:spPr>
      </p:pic>
      <p:pic>
        <p:nvPicPr>
          <p:cNvPr id="26630" name="Picture 6" descr="H:\МЕРОПРИЯТИЯ 2017 ГОД\МАРТ\ЗЕЛЕНЫЙ ФЛАГ\ПЛАНЕТАРИЙ 29.03.17\IMG_20170329_10324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4488" y="1772816"/>
            <a:ext cx="2736304" cy="2052227"/>
          </a:xfrm>
          <a:prstGeom prst="roundRect">
            <a:avLst/>
          </a:prstGeom>
          <a:noFill/>
        </p:spPr>
      </p:pic>
      <p:sp>
        <p:nvSpPr>
          <p:cNvPr id="20" name="Скругленный прямоугольник 19"/>
          <p:cNvSpPr/>
          <p:nvPr/>
        </p:nvSpPr>
        <p:spPr>
          <a:xfrm>
            <a:off x="3584848" y="1412776"/>
            <a:ext cx="2952328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Игровая деятельность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84848" y="3933056"/>
            <a:ext cx="3024336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Двигательная 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2480" y="1412776"/>
            <a:ext cx="2736304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Образовательная 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97216" y="3933056"/>
            <a:ext cx="2736304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Коммуникативная 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81192" y="1340768"/>
            <a:ext cx="3096344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Познавательно- исследовательская 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2480" y="3933056"/>
            <a:ext cx="3024336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Творческая деятельность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672" cy="1163946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416496" y="620688"/>
            <a:ext cx="1152128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6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2216696" y="476672"/>
            <a:ext cx="6336704" cy="576064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Предоставление информации и сотрудничества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6476" y="1124744"/>
            <a:ext cx="94330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Педагоги нашего учреждения разработали и представили на аукционе инновационных продуктов на </a:t>
            </a:r>
            <a:r>
              <a:rPr lang="en-US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V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Всероссийской научно-практической конференции игры для детей дошкольного возраста экологической направленности. Приняли участие в Межрегиональной выставке инновационных продуктов в  образовании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дошкольников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«Экологический калейдоскоп-2017».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4579" name="Picture 3" descr="H:\МЕРОПРИЯТИЯ 2017 ГОД\МАРТ\ЗЕЛЕНЫЙ ФЛАГ\СЕМИНАР ЗЕЛЕНЫЙ ФЛАГ 30.03.17\фото\DSC06265.JPG"/>
          <p:cNvPicPr>
            <a:picLocks noChangeAspect="1" noChangeArrowheads="1"/>
          </p:cNvPicPr>
          <p:nvPr/>
        </p:nvPicPr>
        <p:blipFill>
          <a:blip r:embed="rId6" cstate="print">
            <a:lum bright="27000" contrast="31000"/>
          </a:blip>
          <a:srcRect/>
          <a:stretch>
            <a:fillRect/>
          </a:stretch>
        </p:blipFill>
        <p:spPr bwMode="auto">
          <a:xfrm>
            <a:off x="3748753" y="2511706"/>
            <a:ext cx="2408493" cy="1834587"/>
          </a:xfrm>
          <a:prstGeom prst="roundRect">
            <a:avLst/>
          </a:prstGeom>
          <a:noFill/>
        </p:spPr>
      </p:pic>
      <p:pic>
        <p:nvPicPr>
          <p:cNvPr id="24580" name="Picture 4" descr="H:\МЕРОПРИЯТИЯ 2017 ГОД\МАРТ\ЗЕЛЕНЫЙ ФЛАГ\КОНФЕРЕНЦИЯ ИННОВАЦИЯ 28.03.17\ФОТО\IMG_20170328_112803.jpg"/>
          <p:cNvPicPr>
            <a:picLocks noChangeAspect="1" noChangeArrowheads="1"/>
          </p:cNvPicPr>
          <p:nvPr/>
        </p:nvPicPr>
        <p:blipFill>
          <a:blip r:embed="rId7" cstate="print"/>
          <a:srcRect t="11509"/>
          <a:stretch>
            <a:fillRect/>
          </a:stretch>
        </p:blipFill>
        <p:spPr bwMode="auto">
          <a:xfrm>
            <a:off x="272481" y="4509119"/>
            <a:ext cx="2664295" cy="2120237"/>
          </a:xfrm>
          <a:prstGeom prst="roundRect">
            <a:avLst/>
          </a:prstGeom>
          <a:noFill/>
        </p:spPr>
      </p:pic>
      <p:pic>
        <p:nvPicPr>
          <p:cNvPr id="24581" name="Picture 5" descr="H:\МЕРОПРИЯТИЯ 2017 ГОД\МАРТ\ЗЕЛЕНЫЙ ФЛАГ\КОНФЕРЕНЦИЯ ИННОВАЦИЯ 28.03.17\ФОТО\IMG_20170328_134828.jpg"/>
          <p:cNvPicPr>
            <a:picLocks noChangeAspect="1" noChangeArrowheads="1"/>
          </p:cNvPicPr>
          <p:nvPr/>
        </p:nvPicPr>
        <p:blipFill>
          <a:blip r:embed="rId8" cstate="print"/>
          <a:srcRect t="12103" r="8696"/>
          <a:stretch>
            <a:fillRect/>
          </a:stretch>
        </p:blipFill>
        <p:spPr bwMode="auto">
          <a:xfrm>
            <a:off x="6609184" y="4365104"/>
            <a:ext cx="3024336" cy="2183614"/>
          </a:xfrm>
          <a:prstGeom prst="roundRect">
            <a:avLst/>
          </a:prstGeom>
          <a:noFill/>
        </p:spPr>
      </p:pic>
      <p:pic>
        <p:nvPicPr>
          <p:cNvPr id="24582" name="Picture 6" descr="H:\МЕРОПРИЯТИЯ 2017 ГОД\МАРТ\ЗЕЛЕНЫЙ ФЛАГ\КОНФЕРЕНЦИЯ ИННОВАЦИЯ 28.03.17\ИННОВАЦИИ конференция 28.03.17\МАТЕРИАЛ ДЛЯ КОНФЕРЕНЦИИ\фото игры эко\Рисунок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8824" y="4437112"/>
            <a:ext cx="2954263" cy="21492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3" name="Picture 7" descr="C:\Users\Галина\Pictures\ЗЕЛЕНЫЙ ФЛАГ\конференция 28.03.17\img1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01272" y="2276872"/>
            <a:ext cx="1012919" cy="1545167"/>
          </a:xfrm>
          <a:prstGeom prst="rect">
            <a:avLst/>
          </a:prstGeom>
          <a:noFill/>
        </p:spPr>
      </p:pic>
      <p:pic>
        <p:nvPicPr>
          <p:cNvPr id="24584" name="Picture 8" descr="C:\Users\Галина\Pictures\ЗЕЛЕНЫЙ ФЛАГ\конференция 28.03.17\img1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65168" y="2924944"/>
            <a:ext cx="941077" cy="1332148"/>
          </a:xfrm>
          <a:prstGeom prst="rect">
            <a:avLst/>
          </a:prstGeom>
          <a:noFill/>
        </p:spPr>
      </p:pic>
      <p:pic>
        <p:nvPicPr>
          <p:cNvPr id="24585" name="Picture 9" descr="C:\Users\Галина\Pictures\ЗЕЛЕНЫЙ ФЛАГ\конференция 28.03.17\img12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69424" y="2276872"/>
            <a:ext cx="950815" cy="1345932"/>
          </a:xfrm>
          <a:prstGeom prst="rect">
            <a:avLst/>
          </a:prstGeom>
          <a:noFill/>
        </p:spPr>
      </p:pic>
      <p:pic>
        <p:nvPicPr>
          <p:cNvPr id="24586" name="Picture 10" descr="C:\Users\Галина\Pictures\ЗЕЛЕНЫЙ ФЛАГ\конференция 28.03.17\копии\img130 —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49344" y="2924944"/>
            <a:ext cx="992560" cy="1405024"/>
          </a:xfrm>
          <a:prstGeom prst="rect">
            <a:avLst/>
          </a:prstGeom>
          <a:noFill/>
        </p:spPr>
      </p:pic>
      <p:pic>
        <p:nvPicPr>
          <p:cNvPr id="24587" name="Picture 11" descr="C:\Users\Галина\Pictures\ЗЕЛЕНЫЙ ФЛАГ\СЕРТИФИКАТЫ СЕМИНАР 30.03.17\img13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0472" y="2582890"/>
            <a:ext cx="1008112" cy="15842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4588" name="Picture 12" descr="C:\Users\Галина\Pictures\ЗЕЛЕНЫЙ ФЛАГ\СЕРТИФИКАТЫ СЕМИНАР 30.03.17\img136 — копия — копия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60712" y="2635752"/>
            <a:ext cx="1008112" cy="158649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24589" name="Picture 13" descr="C:\Users\Галина\Pictures\ЗЕЛЕНЫЙ ФЛАГ\СЕРТИФИКАТЫ СЕМИНАР 30.03.17\img113 — копия (2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80592" y="2924944"/>
            <a:ext cx="1008112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88641"/>
            <a:ext cx="2000672" cy="1163946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416496" y="836712"/>
            <a:ext cx="1206132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6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072680" y="476672"/>
            <a:ext cx="6336704" cy="576064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Предоставление информации и сотрудничества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234888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  <a:hlinkClick r:id="rId6"/>
              </a:rPr>
              <a:t>https://vk.com/topic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  <a:hlinkClick r:id="rId6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  <a:hlinkClick r:id="rId6"/>
              </a:rPr>
              <a:t>72232150_35223318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2" name="Picture 2" descr="скриншот в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472" y="2708920"/>
            <a:ext cx="2895218" cy="381642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Picture 4" descr="IMG_9175"/>
          <p:cNvPicPr>
            <a:picLocks noChangeAspect="1" noChangeArrowheads="1"/>
          </p:cNvPicPr>
          <p:nvPr/>
        </p:nvPicPr>
        <p:blipFill>
          <a:blip r:embed="rId8" cstate="print">
            <a:lum bright="3000" contrast="18000"/>
          </a:blip>
          <a:srcRect l="24416" t="10652" r="8255" b="16881"/>
          <a:stretch>
            <a:fillRect/>
          </a:stretch>
        </p:blipFill>
        <p:spPr bwMode="auto">
          <a:xfrm>
            <a:off x="3296816" y="2708920"/>
            <a:ext cx="2952328" cy="37642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721" name="Picture 1" descr="C:\Users\Галина\Desktop\kistochk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65168" y="2708920"/>
            <a:ext cx="3149892" cy="37170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5889104" y="2348880"/>
            <a:ext cx="3883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62AE2"/>
                </a:solidFill>
              </a:rPr>
              <a:t>https://vk.com/dobrie_krishechki_spb</a:t>
            </a:r>
            <a:endParaRPr lang="ru-RU" b="1" dirty="0">
              <a:solidFill>
                <a:srgbClr val="262AE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0984" y="1196752"/>
            <a:ext cx="9145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Информирование о проведенных мероприятиях, осуществлялось через местные СМИ и группу «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ВКонтакте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6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1243786"/>
            <a:ext cx="9505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Участие в международной программе «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Эко-школы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/Зеленый флаг» способствует осуществлению сотрудничества и партнерских отношений нашего детского сада с другими дошкольными  учреждениями на территории России (Приморский край г.Уссурийск; г.Зеленодольск ТР; г.Казань ТР; г.Брянск; г.Чапаевск Самарской области; г.Петрозаводск, г.Нижнекамск).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Постоянный обмен опытом  позволяют нам объединить усилия в формировании начал экологической культуры  дошкольников. </a:t>
            </a:r>
          </a:p>
        </p:txBody>
      </p:sp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2216696" y="476672"/>
            <a:ext cx="6336704" cy="576064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Предоставление информации и сотрудничества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9697" name="Picture 1" descr="G:\2016-2017 УЧЕЬНЫЙ ГОД\КНИГА\ЭКОШКОЛА\Наше сотрудничество\Дальний Восток Уссурийск\IMG_9354.JPG"/>
          <p:cNvPicPr>
            <a:picLocks noChangeAspect="1" noChangeArrowheads="1"/>
          </p:cNvPicPr>
          <p:nvPr/>
        </p:nvPicPr>
        <p:blipFill>
          <a:blip r:embed="rId6" cstate="print">
            <a:lum bright="22000" contrast="28000"/>
          </a:blip>
          <a:srcRect/>
          <a:stretch>
            <a:fillRect/>
          </a:stretch>
        </p:blipFill>
        <p:spPr bwMode="auto">
          <a:xfrm>
            <a:off x="3152800" y="3717032"/>
            <a:ext cx="1512168" cy="208823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9701" name="Picture 5" descr="E:\программы с рабочего стола\учебный 16-17\ЗЕЛЕНЫЙ ФЛАГ\СОТРУДНИЧЕСТВО\фото и видеоПИСЬМА\DSC07749.JPG"/>
          <p:cNvPicPr>
            <a:picLocks noChangeAspect="1" noChangeArrowheads="1"/>
          </p:cNvPicPr>
          <p:nvPr/>
        </p:nvPicPr>
        <p:blipFill>
          <a:blip r:embed="rId7" cstate="print">
            <a:lum bright="25000" contrast="38000"/>
          </a:blip>
          <a:srcRect/>
          <a:stretch>
            <a:fillRect/>
          </a:stretch>
        </p:blipFill>
        <p:spPr bwMode="auto">
          <a:xfrm>
            <a:off x="5097016" y="5013176"/>
            <a:ext cx="2088232" cy="158417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9703" name="Picture 7" descr="H:\МЕРОПРИЯТИЯ 2017 ГОД\МАРТ\ЗЕЛЕНЫЙ ФЛАГ\СЕМИНАР ЗЕЛЕНЫЙ ФЛАГ 30.03.17\фото\DSC06342.JPG"/>
          <p:cNvPicPr>
            <a:picLocks noChangeAspect="1" noChangeArrowheads="1"/>
          </p:cNvPicPr>
          <p:nvPr/>
        </p:nvPicPr>
        <p:blipFill>
          <a:blip r:embed="rId8" cstate="print">
            <a:lum bright="23000" contrast="38000"/>
          </a:blip>
          <a:srcRect l="13972" r="14423"/>
          <a:stretch>
            <a:fillRect/>
          </a:stretch>
        </p:blipFill>
        <p:spPr bwMode="auto">
          <a:xfrm>
            <a:off x="488504" y="3138198"/>
            <a:ext cx="1800200" cy="1730962"/>
          </a:xfrm>
          <a:prstGeom prst="roundRect">
            <a:avLst/>
          </a:prstGeom>
          <a:noFill/>
        </p:spPr>
      </p:pic>
      <p:pic>
        <p:nvPicPr>
          <p:cNvPr id="20" name="Picture 3" descr="сотрудничество с татарстаном"/>
          <p:cNvPicPr>
            <a:picLocks noChangeAspect="1" noChangeArrowheads="1"/>
          </p:cNvPicPr>
          <p:nvPr/>
        </p:nvPicPr>
        <p:blipFill>
          <a:blip r:embed="rId9" cstate="print">
            <a:lum bright="21000" contrast="31000"/>
          </a:blip>
          <a:srcRect/>
          <a:stretch>
            <a:fillRect/>
          </a:stretch>
        </p:blipFill>
        <p:spPr bwMode="auto">
          <a:xfrm>
            <a:off x="848544" y="4955363"/>
            <a:ext cx="2124879" cy="170599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6" descr="DSC0069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3000" y="3212976"/>
            <a:ext cx="2322295" cy="15841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4" name="Picture 8" descr="E:\программы с рабочего стола\учебный 16-17\ЗЕЛЕНЫЙ ФЛАГ\КОНЦЕРЕНЦИЯ 29-30 16\29.109.16\DSC07000.JPG"/>
          <p:cNvPicPr>
            <a:picLocks noChangeAspect="1" noChangeArrowheads="1"/>
          </p:cNvPicPr>
          <p:nvPr/>
        </p:nvPicPr>
        <p:blipFill>
          <a:blip r:embed="rId11" cstate="print">
            <a:lum bright="7000"/>
          </a:blip>
          <a:srcRect/>
          <a:stretch>
            <a:fillRect/>
          </a:stretch>
        </p:blipFill>
        <p:spPr bwMode="auto">
          <a:xfrm>
            <a:off x="7473280" y="3774502"/>
            <a:ext cx="2160240" cy="1942185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" name="Рисунок 23" descr="DSC06750.JPG"/>
          <p:cNvPicPr>
            <a:picLocks noChangeAspect="1"/>
          </p:cNvPicPr>
          <p:nvPr/>
        </p:nvPicPr>
        <p:blipFill>
          <a:blip r:embed="rId3" cstate="print">
            <a:lum bright="17000" contrast="31000"/>
          </a:blip>
          <a:srcRect l="3076" t="6875" r="1578"/>
          <a:stretch>
            <a:fillRect/>
          </a:stretch>
        </p:blipFill>
        <p:spPr>
          <a:xfrm>
            <a:off x="2573737" y="2780930"/>
            <a:ext cx="4758529" cy="31875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диплом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9279" y="3429000"/>
            <a:ext cx="215862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150.jpg"/>
          <p:cNvPicPr>
            <a:picLocks noChangeAspect="1"/>
          </p:cNvPicPr>
          <p:nvPr/>
        </p:nvPicPr>
        <p:blipFill>
          <a:blip r:embed="rId5" cstate="print">
            <a:lum contrast="26000"/>
          </a:blip>
          <a:stretch>
            <a:fillRect/>
          </a:stretch>
        </p:blipFill>
        <p:spPr>
          <a:xfrm>
            <a:off x="272480" y="3429000"/>
            <a:ext cx="215119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WordArt 4"/>
          <p:cNvSpPr>
            <a:spLocks noChangeArrowheads="1" noChangeShapeType="1" noTextEdit="1"/>
          </p:cNvSpPr>
          <p:nvPr/>
        </p:nvSpPr>
        <p:spPr bwMode="auto">
          <a:xfrm>
            <a:off x="7917329" y="2924946"/>
            <a:ext cx="1348317" cy="288925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2015 г.</a:t>
            </a: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662523" y="2924944"/>
            <a:ext cx="1348854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2016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FF"/>
                </a:solidFill>
                <a:latin typeface="Arial Black"/>
              </a:rPr>
              <a:t> 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г.</a:t>
            </a:r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0" y="0"/>
            <a:ext cx="9906000" cy="908720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2480" y="1124746"/>
            <a:ext cx="9361040" cy="150809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/>
            <a:r>
              <a:rPr lang="ru-RU" sz="2300" b="1" dirty="0" smtClean="0">
                <a:ln w="9525">
                  <a:noFill/>
                </a:ln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В Международной программе </a:t>
            </a:r>
          </a:p>
          <a:p>
            <a:pPr lvl="0" algn="ctr"/>
            <a:r>
              <a:rPr lang="ru-RU" sz="2300" b="1" dirty="0" smtClean="0">
                <a:ln w="9525">
                  <a:noFill/>
                </a:ln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«Эко-Школы/Зеленый флаг» наше учреждение с 2014 г. Два флага- это результат успешной работы </a:t>
            </a:r>
            <a:r>
              <a:rPr lang="ru-RU" sz="2300" b="1" smtClean="0">
                <a:ln w="9525">
                  <a:noFill/>
                </a:ln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коллектива педагогов воспитанников </a:t>
            </a:r>
            <a:r>
              <a:rPr lang="ru-RU" sz="2300" b="1" dirty="0" smtClean="0">
                <a:ln w="9525">
                  <a:noFill/>
                </a:ln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и родителей детского сада.</a:t>
            </a:r>
            <a:endParaRPr lang="ru-RU" sz="2300" b="1" dirty="0">
              <a:ln w="9525">
                <a:noFill/>
              </a:ln>
              <a:solidFill>
                <a:srgbClr val="002060"/>
              </a:solidFill>
              <a:latin typeface="Georgia" pitchFamily="18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23" name="Рисунок 22" descr="0_833e9_d1cacb4b_orig_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71657" y="188640"/>
            <a:ext cx="6162685" cy="1124744"/>
          </a:xfrm>
          <a:prstGeom prst="rect">
            <a:avLst/>
          </a:prstGeom>
        </p:spPr>
      </p:pic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10" name="Рисунок 9" descr="1487574284_2017ecologi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5000" contrast="33000"/>
          </a:blip>
          <a:stretch>
            <a:fillRect/>
          </a:stretch>
        </p:blipFill>
        <p:spPr>
          <a:xfrm>
            <a:off x="2" y="0"/>
            <a:ext cx="1955515" cy="9087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Выноска-облако 25"/>
          <p:cNvSpPr/>
          <p:nvPr/>
        </p:nvSpPr>
        <p:spPr>
          <a:xfrm>
            <a:off x="992560" y="3933056"/>
            <a:ext cx="4464496" cy="2448272"/>
          </a:xfrm>
          <a:prstGeom prst="cloudCallout">
            <a:avLst>
              <a:gd name="adj1" fmla="val 56620"/>
              <a:gd name="adj2" fmla="val 58207"/>
            </a:avLst>
          </a:prstGeom>
          <a:solidFill>
            <a:schemeClr val="accent6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88641"/>
            <a:ext cx="1784648" cy="1038268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344488" y="764704"/>
            <a:ext cx="1080120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7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216696" y="476672"/>
            <a:ext cx="6192688" cy="576064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Формулировка и принятие Экологического кодекса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1196752"/>
            <a:ext cx="95770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endParaRPr lang="ru-RU" sz="16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36576" y="4653136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4. Пусть коробочка станет корабликом, </a:t>
            </a:r>
            <a:endParaRPr lang="ru-RU" sz="15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Фантик – бабочкой и тогда:</a:t>
            </a:r>
            <a:endParaRPr lang="ru-RU" sz="15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Мы поймем, как это  важно,</a:t>
            </a:r>
            <a:endParaRPr lang="ru-RU" sz="15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Чтобы чистой Планета была!</a:t>
            </a:r>
            <a:endParaRPr lang="ru-RU" sz="15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2529" name="Picture 1" descr="C:\Users\Галина\Desktop\Новая папка\КАРТИНКИ О ПРИРОДЕ\69169_700x44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104" y="4293096"/>
            <a:ext cx="3333750" cy="2105025"/>
          </a:xfrm>
          <a:prstGeom prst="rect">
            <a:avLst/>
          </a:prstGeom>
          <a:noFill/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4160912" y="1988840"/>
            <a:ext cx="2088232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Кодекс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9" name="Выноска-облако 18"/>
          <p:cNvSpPr/>
          <p:nvPr/>
        </p:nvSpPr>
        <p:spPr>
          <a:xfrm>
            <a:off x="488504" y="1844824"/>
            <a:ext cx="3168352" cy="1872208"/>
          </a:xfrm>
          <a:prstGeom prst="cloudCallout">
            <a:avLst>
              <a:gd name="adj1" fmla="val -43391"/>
              <a:gd name="adj2" fmla="val 79903"/>
            </a:avLst>
          </a:prstGeom>
          <a:solidFill>
            <a:srgbClr val="FFFF99">
              <a:alpha val="55000"/>
            </a:srgbClr>
          </a:solidFill>
          <a:ln>
            <a:solidFill>
              <a:srgbClr val="CCFF99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0" name="Выноска-облако 19"/>
          <p:cNvSpPr/>
          <p:nvPr/>
        </p:nvSpPr>
        <p:spPr>
          <a:xfrm>
            <a:off x="6177136" y="1916832"/>
            <a:ext cx="3600400" cy="1872208"/>
          </a:xfrm>
          <a:prstGeom prst="cloudCallout">
            <a:avLst>
              <a:gd name="adj1" fmla="val -2442"/>
              <a:gd name="adj2" fmla="val 91692"/>
            </a:avLst>
          </a:prstGeom>
          <a:solidFill>
            <a:srgbClr val="CC99FF">
              <a:alpha val="27000"/>
            </a:srgbClr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8484" y="1196752"/>
            <a:ext cx="9289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Экологический совет принимал высказывания детей и педагогов. </a:t>
            </a:r>
            <a:br>
              <a:rPr lang="ru-RU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На их основе  был сформулирован наш кодекс.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2520" y="2348880"/>
            <a:ext cx="3327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1. Планета наша уникальна </a:t>
            </a:r>
            <a:endParaRPr lang="ru-RU" sz="16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И не найти другой такой!</a:t>
            </a:r>
            <a:endParaRPr lang="ru-RU" sz="16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2864768" y="2384884"/>
            <a:ext cx="3600400" cy="2088232"/>
          </a:xfrm>
          <a:prstGeom prst="cloudCallout">
            <a:avLst>
              <a:gd name="adj1" fmla="val 23539"/>
              <a:gd name="adj2" fmla="val 85150"/>
            </a:avLst>
          </a:prstGeom>
          <a:solidFill>
            <a:srgbClr val="66FFFF">
              <a:alpha val="26000"/>
            </a:srgbClr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92760" y="3259723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ru-RU" sz="16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36776" y="3013501"/>
            <a:ext cx="3564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2. Давай же сбережем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тобой.</a:t>
            </a:r>
            <a:endParaRPr lang="ru-RU" sz="16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Все, чем богата так Земля:</a:t>
            </a:r>
            <a:endParaRPr lang="ru-RU" sz="16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Животный мир, леса, поля…</a:t>
            </a:r>
            <a:endParaRPr lang="ru-RU" sz="16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77608" y="2204864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3.Если вещь ненужную  нашли, Выбрасывать ты,  не спеши –</a:t>
            </a:r>
            <a:endParaRPr lang="ru-RU" sz="1500" b="1" dirty="0" smtClean="0">
              <a:solidFill>
                <a:srgbClr val="00206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Жизнь вторую ей дадим.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Во что – то новое превратим.</a:t>
            </a:r>
            <a:endParaRPr lang="ru-RU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Галина\Desktop\Новая папка\43015329-Teamwork-partners-friendship-swooshes-Stock-Vector-teamwor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4648" r="8333" b="7036"/>
          <a:stretch>
            <a:fillRect/>
          </a:stretch>
        </p:blipFill>
        <p:spPr bwMode="auto">
          <a:xfrm>
            <a:off x="6825208" y="2897942"/>
            <a:ext cx="1092121" cy="1062119"/>
          </a:xfrm>
          <a:prstGeom prst="rect">
            <a:avLst/>
          </a:prstGeom>
          <a:noFill/>
        </p:spPr>
      </p:pic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506506" y="908720"/>
            <a:ext cx="1170130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1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3000" y="3933056"/>
            <a:ext cx="4564057" cy="221598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Учитель-логопед – 1</a:t>
            </a:r>
          </a:p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Педагог- психолог – 1</a:t>
            </a:r>
          </a:p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Педагог-организатор – 1</a:t>
            </a:r>
          </a:p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Воспитатели – 2</a:t>
            </a:r>
          </a:p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Родители –3</a:t>
            </a:r>
          </a:p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Воспитанники– 9</a:t>
            </a:r>
          </a:p>
        </p:txBody>
      </p:sp>
      <p:pic>
        <p:nvPicPr>
          <p:cNvPr id="12" name="Picture 2" descr="I:\Зеленый флаг 2017\фото\DSC06736.JPG"/>
          <p:cNvPicPr>
            <a:picLocks noChangeAspect="1" noChangeArrowheads="1"/>
          </p:cNvPicPr>
          <p:nvPr/>
        </p:nvPicPr>
        <p:blipFill>
          <a:blip r:embed="rId4" cstate="print">
            <a:lum bright="24000" contrast="36000"/>
          </a:blip>
          <a:srcRect/>
          <a:stretch>
            <a:fillRect/>
          </a:stretch>
        </p:blipFill>
        <p:spPr bwMode="auto">
          <a:xfrm>
            <a:off x="285000" y="3212976"/>
            <a:ext cx="4668002" cy="316835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7995338" y="3198168"/>
            <a:ext cx="1580860" cy="4462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человек: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59235" y="3198168"/>
            <a:ext cx="641011" cy="4462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15</a:t>
            </a:r>
            <a:endParaRPr lang="ru-RU" sz="23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53000" y="3198168"/>
            <a:ext cx="1672230" cy="446266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ea typeface="Tahoma" panose="020B0604030504040204" pitchFamily="34" charset="0"/>
                <a:cs typeface="Arial" pitchFamily="34" charset="0"/>
              </a:rPr>
              <a:t>В составе</a:t>
            </a:r>
            <a:endParaRPr lang="ru-RU" sz="2300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1 — копия.jpg"/>
          <p:cNvPicPr>
            <a:picLocks noChangeAspect="1"/>
          </p:cNvPicPr>
          <p:nvPr/>
        </p:nvPicPr>
        <p:blipFill>
          <a:blip r:embed="rId5" cstate="print"/>
          <a:srcRect t="-16111"/>
          <a:stretch>
            <a:fillRect/>
          </a:stretch>
        </p:blipFill>
        <p:spPr>
          <a:xfrm rot="10800000">
            <a:off x="0" y="0"/>
            <a:ext cx="9906000" cy="1556792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700810"/>
            <a:ext cx="9906000" cy="115415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Экологический совет прошел в сентябре 2016 г. </a:t>
            </a:r>
            <a:br>
              <a:rPr lang="ru-RU" sz="23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</a:br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В него вошли наиболее активные педагоги, родители </a:t>
            </a:r>
          </a:p>
          <a:p>
            <a:pPr algn="ctr"/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и воспитанники старших групп детского сада.</a:t>
            </a:r>
          </a:p>
        </p:txBody>
      </p:sp>
      <p:pic>
        <p:nvPicPr>
          <p:cNvPr id="5" name="Рисунок 4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88641"/>
            <a:ext cx="2222697" cy="1293115"/>
          </a:xfrm>
          <a:prstGeom prst="rect">
            <a:avLst/>
          </a:prstGeom>
        </p:spPr>
      </p:pic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73" y="188642"/>
            <a:ext cx="1209520" cy="1091821"/>
          </a:xfrm>
          <a:prstGeom prst="rect">
            <a:avLst/>
          </a:prstGeom>
        </p:spPr>
      </p:pic>
      <p:sp>
        <p:nvSpPr>
          <p:cNvPr id="19" name="WordArt 3"/>
          <p:cNvSpPr>
            <a:spLocks noChangeArrowheads="1" noChangeShapeType="1" noTextEdit="1"/>
          </p:cNvSpPr>
          <p:nvPr/>
        </p:nvSpPr>
        <p:spPr bwMode="auto">
          <a:xfrm>
            <a:off x="584515" y="908720"/>
            <a:ext cx="1170130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1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4645" y="1268762"/>
            <a:ext cx="7254806" cy="4462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2300" b="1" dirty="0" smtClean="0">
                <a:solidFill>
                  <a:srgbClr val="7030A0"/>
                </a:solidFill>
                <a:latin typeface="Georgia" pitchFamily="18" charset="0"/>
                <a:cs typeface="Arial" pitchFamily="34" charset="0"/>
              </a:rPr>
              <a:t>Повестка дня: «Мусор – это серьезно!»</a:t>
            </a:r>
            <a:endParaRPr lang="ru-RU" sz="2300" b="1" dirty="0">
              <a:solidFill>
                <a:srgbClr val="7030A0"/>
              </a:solidFill>
            </a:endParaRPr>
          </a:p>
        </p:txBody>
      </p:sp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612740" y="404664"/>
            <a:ext cx="5538615" cy="64807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Создание экологического совета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2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360712" y="476672"/>
            <a:ext cx="5943600" cy="676599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Исследование экологической ситуации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2480" y="1412776"/>
            <a:ext cx="9433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Georgia" pitchFamily="18" charset="0"/>
              </a:rPr>
              <a:t>	</a:t>
            </a:r>
            <a:r>
              <a:rPr lang="ru-RU" sz="2200" b="1" dirty="0" smtClean="0">
                <a:solidFill>
                  <a:srgbClr val="7030A0"/>
                </a:solidFill>
                <a:latin typeface="Georgia" pitchFamily="18" charset="0"/>
              </a:rPr>
              <a:t>Цель нашей исследовательской работы 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- узнать всё </a:t>
            </a:r>
            <a:b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о способах утилизации мусора и научиться через практическую работу находить полезное применение бытовому мусору.</a:t>
            </a:r>
            <a:r>
              <a:rPr lang="ru-RU" sz="2200" dirty="0" smtClean="0">
                <a:latin typeface="Georgia" pitchFamily="18" charset="0"/>
              </a:rPr>
              <a:t> </a:t>
            </a:r>
            <a:endParaRPr lang="ru-RU" sz="22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2" name="Picture 2" descr="I:\Зеленый флаг 2017\фото\DSC06756.JPG"/>
          <p:cNvPicPr>
            <a:picLocks noChangeAspect="1" noChangeArrowheads="1"/>
          </p:cNvPicPr>
          <p:nvPr/>
        </p:nvPicPr>
        <p:blipFill>
          <a:blip r:embed="rId6" cstate="print">
            <a:lum bright="8000" contrast="28000"/>
          </a:blip>
          <a:srcRect l="13131" t="5636" r="11836"/>
          <a:stretch>
            <a:fillRect/>
          </a:stretch>
        </p:blipFill>
        <p:spPr bwMode="auto">
          <a:xfrm>
            <a:off x="6897216" y="2924944"/>
            <a:ext cx="2664296" cy="2230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G:\2016-2017 УЧЕЬНЫЙ ГОД\КНИГА\ЭКОШКОЛА\макулатура\DSC03868.JPG"/>
          <p:cNvPicPr>
            <a:picLocks noChangeAspect="1" noChangeArrowheads="1"/>
          </p:cNvPicPr>
          <p:nvPr/>
        </p:nvPicPr>
        <p:blipFill>
          <a:blip r:embed="rId7" cstate="print">
            <a:lum bright="20000" contrast="33000"/>
          </a:blip>
          <a:srcRect/>
          <a:stretch>
            <a:fillRect/>
          </a:stretch>
        </p:blipFill>
        <p:spPr bwMode="auto">
          <a:xfrm>
            <a:off x="416496" y="2852936"/>
            <a:ext cx="322480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08248" y="5157192"/>
            <a:ext cx="94895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	Узнали, что дома больше всего накапливаются: бумага, стекло, пластмасса и пищевые отходы. В детском саду в основном бумага, коробки, втулки от туалетной бумаги, </a:t>
            </a:r>
            <a:r>
              <a:rPr lang="ru-RU" sz="2200" b="1" dirty="0" err="1" smtClean="0">
                <a:solidFill>
                  <a:srgbClr val="002060"/>
                </a:solidFill>
                <a:latin typeface="Georgia" pitchFamily="18" charset="0"/>
              </a:rPr>
              <a:t>тетропакеты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 от кефира, молока, сока.</a:t>
            </a:r>
            <a:endParaRPr lang="ru-RU" sz="2200" dirty="0">
              <a:latin typeface="Georgia" pitchFamily="18" charset="0"/>
            </a:endParaRPr>
          </a:p>
        </p:txBody>
      </p:sp>
      <p:pic>
        <p:nvPicPr>
          <p:cNvPr id="24" name="Рисунок 23" descr="Рисунок2.jpg"/>
          <p:cNvPicPr>
            <a:picLocks noChangeAspect="1"/>
          </p:cNvPicPr>
          <p:nvPr/>
        </p:nvPicPr>
        <p:blipFill>
          <a:blip r:embed="rId8" cstate="print">
            <a:lum bright="8000"/>
          </a:blip>
          <a:stretch>
            <a:fillRect/>
          </a:stretch>
        </p:blipFill>
        <p:spPr>
          <a:xfrm>
            <a:off x="3800872" y="2924945"/>
            <a:ext cx="292475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272480" y="1628800"/>
          <a:ext cx="943304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Рисунок 10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12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2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6" name="WordArt 2"/>
          <p:cNvSpPr>
            <a:spLocks noChangeArrowheads="1" noChangeShapeType="1" noTextEdit="1"/>
          </p:cNvSpPr>
          <p:nvPr/>
        </p:nvSpPr>
        <p:spPr bwMode="auto">
          <a:xfrm>
            <a:off x="2360712" y="476672"/>
            <a:ext cx="5943600" cy="676599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Разработка плана действий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72480" y="1700808"/>
            <a:ext cx="4104456" cy="19442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11"/>
              </a:buBlip>
            </a:pPr>
            <a:r>
              <a:rPr lang="ru-RU" b="1" dirty="0" smtClean="0"/>
              <a:t>«Сдай макулатуру- спаси дерево!»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11"/>
              </a:buBlip>
            </a:pPr>
            <a:r>
              <a:rPr lang="ru-RU" b="1" dirty="0" smtClean="0"/>
              <a:t>«Кормушка своими руками»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11"/>
              </a:buBlip>
            </a:pPr>
            <a:r>
              <a:rPr lang="ru-RU" sz="1800" b="1" kern="1200" dirty="0" smtClean="0"/>
              <a:t>«Пусть всегда будет чище»</a:t>
            </a:r>
            <a:endParaRPr lang="ru-RU" sz="1800" b="1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11"/>
              </a:buBlip>
            </a:pPr>
            <a:r>
              <a:rPr lang="ru-RU" sz="1800" b="1" kern="1200" dirty="0" smtClean="0"/>
              <a:t>«Елку живую сохраним» </a:t>
            </a:r>
            <a:endParaRPr lang="ru-RU" sz="1800" b="1" kern="1200" dirty="0"/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11"/>
              </a:buBlip>
            </a:pPr>
            <a:r>
              <a:rPr lang="ru-RU" sz="1800" b="1" kern="1200" dirty="0" smtClean="0"/>
              <a:t>«Бумажные города»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Blip>
                <a:blip r:embed="rId11"/>
              </a:buBlip>
            </a:pPr>
            <a:r>
              <a:rPr lang="ru-RU" b="1" dirty="0" smtClean="0"/>
              <a:t>« День Земли»</a:t>
            </a:r>
            <a:endParaRPr lang="ru-RU" sz="1800" b="1" kern="1200" dirty="0"/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800" kern="1200" dirty="0"/>
          </a:p>
        </p:txBody>
      </p:sp>
      <p:sp>
        <p:nvSpPr>
          <p:cNvPr id="17" name="Прямоугольник 16"/>
          <p:cNvSpPr/>
          <p:nvPr/>
        </p:nvSpPr>
        <p:spPr>
          <a:xfrm rot="2558312">
            <a:off x="4910018" y="4572109"/>
            <a:ext cx="1665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66"/>
                </a:solidFill>
              </a:rPr>
              <a:t>Выставки</a:t>
            </a:r>
            <a:endParaRPr lang="ru-RU" sz="2800" b="1" dirty="0">
              <a:solidFill>
                <a:srgbClr val="FF0066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37176" y="5589240"/>
            <a:ext cx="3039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11"/>
              </a:buBlip>
            </a:pPr>
            <a:r>
              <a:rPr lang="ru-RU" b="1" dirty="0" smtClean="0"/>
              <a:t>«Чудесные превращения»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«Космические фантазии»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113240" y="2492896"/>
            <a:ext cx="2535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Blip>
                <a:blip r:embed="rId11"/>
              </a:buBlip>
            </a:pPr>
            <a:r>
              <a:rPr lang="ru-RU" b="1" dirty="0" smtClean="0"/>
              <a:t>« Происшествие</a:t>
            </a:r>
            <a:br>
              <a:rPr lang="ru-RU" b="1" dirty="0" smtClean="0"/>
            </a:br>
            <a:r>
              <a:rPr lang="ru-RU" b="1" dirty="0" smtClean="0"/>
              <a:t> в осеннем лесу»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«В гостях у Чистюли»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2480" y="3995678"/>
            <a:ext cx="4104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Blip>
                <a:blip r:embed="rId11"/>
              </a:buBlip>
            </a:pPr>
            <a:r>
              <a:rPr lang="ru-RU" b="1" dirty="0" smtClean="0"/>
              <a:t>  «</a:t>
            </a:r>
            <a:r>
              <a:rPr lang="ru-RU" b="1" dirty="0" err="1" smtClean="0"/>
              <a:t>Экоподелка</a:t>
            </a:r>
            <a:r>
              <a:rPr lang="ru-RU" b="1" dirty="0" smtClean="0"/>
              <a:t>»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  « Веселый огород»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  « Елочка, живи!»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  «</a:t>
            </a:r>
            <a:r>
              <a:rPr lang="ru-RU" b="1" dirty="0" err="1" smtClean="0"/>
              <a:t>Экосемья</a:t>
            </a:r>
            <a:r>
              <a:rPr lang="ru-RU" b="1" dirty="0" smtClean="0"/>
              <a:t>» 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  «Береги свою планету,</a:t>
            </a:r>
            <a:br>
              <a:rPr lang="ru-RU" b="1" dirty="0" smtClean="0"/>
            </a:br>
            <a:r>
              <a:rPr lang="ru-RU" b="1" dirty="0" smtClean="0"/>
              <a:t> ведь другой такой же нету»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«Фантастический животный </a:t>
            </a:r>
            <a:br>
              <a:rPr lang="ru-RU" b="1" dirty="0" smtClean="0"/>
            </a:br>
            <a:r>
              <a:rPr lang="ru-RU" b="1" dirty="0" smtClean="0"/>
              <a:t>мир Вселенной»</a:t>
            </a:r>
          </a:p>
          <a:p>
            <a:pPr lvl="0">
              <a:buBlip>
                <a:blip r:embed="rId11"/>
              </a:buBlip>
            </a:pPr>
            <a:r>
              <a:rPr lang="ru-RU" b="1" dirty="0" smtClean="0"/>
              <a:t>«Картинка из мусорной корзинки»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 rot="2448105">
            <a:off x="3539997" y="2959957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Акции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9021427">
            <a:off x="4846844" y="2834809"/>
            <a:ext cx="20420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C00000"/>
                </a:solidFill>
              </a:rPr>
              <a:t>Развлечения</a:t>
            </a:r>
            <a:endParaRPr lang="ru-RU" sz="26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9330527">
            <a:off x="3257485" y="4476042"/>
            <a:ext cx="1715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Конкурсы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37176" y="1628800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Blip>
                <a:blip r:embed="rId11"/>
              </a:buBlip>
            </a:pPr>
            <a:r>
              <a:rPr lang="ru-RU" b="1" dirty="0" smtClean="0"/>
              <a:t>«Модники и модницы»</a:t>
            </a:r>
          </a:p>
          <a:p>
            <a:pPr lvl="0"/>
            <a:r>
              <a:rPr lang="ru-RU" b="1" dirty="0" smtClean="0"/>
              <a:t>(Дефиле из бросового материала)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041232" y="4437112"/>
            <a:ext cx="26205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11"/>
              </a:buBlip>
            </a:pPr>
            <a:r>
              <a:rPr lang="ru-RU" b="1" dirty="0" smtClean="0"/>
              <a:t>«</a:t>
            </a:r>
            <a:r>
              <a:rPr lang="ru-RU" b="1" dirty="0" err="1" smtClean="0"/>
              <a:t>Экомобили</a:t>
            </a:r>
            <a:r>
              <a:rPr lang="ru-RU" b="1" dirty="0" smtClean="0"/>
              <a:t>»</a:t>
            </a:r>
          </a:p>
          <a:p>
            <a:pPr>
              <a:buBlip>
                <a:blip r:embed="rId11"/>
              </a:buBlip>
            </a:pPr>
            <a:r>
              <a:rPr lang="ru-RU" b="1" dirty="0" smtClean="0"/>
              <a:t>«Зимние постройки»</a:t>
            </a:r>
          </a:p>
          <a:p>
            <a:pPr>
              <a:buBlip>
                <a:blip r:embed="rId11"/>
              </a:buBlip>
            </a:pPr>
            <a:r>
              <a:rPr lang="ru-RU" b="1" dirty="0" smtClean="0"/>
              <a:t>«Подарок для </a:t>
            </a:r>
            <a:br>
              <a:rPr lang="ru-RU" b="1" dirty="0" smtClean="0"/>
            </a:br>
            <a:r>
              <a:rPr lang="ru-RU" b="1" dirty="0" smtClean="0"/>
              <a:t>Деда Мороза»</a:t>
            </a:r>
          </a:p>
          <a:p>
            <a:pPr>
              <a:buBlip>
                <a:blip r:embed="rId11"/>
              </a:buBlip>
            </a:pPr>
            <a:endParaRPr lang="ru-RU" b="1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360712" y="476672"/>
            <a:ext cx="5943600" cy="676599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Развлечение «Модники и модницы»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6476" y="1412776"/>
            <a:ext cx="9433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	Детям и родителям понравилось создавать костюмы из бросового материала. Стараются придумывать им названия. Вот и это развлечение закончилось дефиле. 18 «Модников и модниц» были поощрены овациями зрителей и грамотами.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Галина\Desktop\Новая папка\фото\DSC05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309585" y="3218977"/>
            <a:ext cx="3468389" cy="2448273"/>
          </a:xfrm>
          <a:prstGeom prst="roundRect">
            <a:avLst/>
          </a:prstGeom>
          <a:noFill/>
        </p:spPr>
      </p:pic>
      <p:pic>
        <p:nvPicPr>
          <p:cNvPr id="1027" name="Picture 3" descr="C:\Users\Галина\Desktop\Новая папка\фото\DSC054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2760" y="2708920"/>
            <a:ext cx="4536504" cy="3528392"/>
          </a:xfrm>
          <a:prstGeom prst="roundRect">
            <a:avLst/>
          </a:prstGeom>
          <a:noFill/>
        </p:spPr>
      </p:pic>
      <p:pic>
        <p:nvPicPr>
          <p:cNvPr id="1028" name="Picture 4" descr="C:\Users\Галина\Desktop\Новая папка\фото\DSC053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73280" y="2708920"/>
            <a:ext cx="2211868" cy="344791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360712" y="476672"/>
            <a:ext cx="5943600" cy="676599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Ригли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           «Меньше мусора»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6476" y="1340768"/>
            <a:ext cx="943304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Второй год наше учреждение участвует  в проекте РИГЛИ «Меньше мусора». В 2015 году 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Силами детей, родителей и сотрудников детского сада была создана </a:t>
            </a:r>
            <a:b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«Уличная библиотека». Приносили уже прочитанные </a:t>
            </a:r>
            <a:b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и потрепавшиеся книги, журналы. Это позволило дать  книгам вторую жизнь. Библиотека обрела более 80 читателей.</a:t>
            </a:r>
            <a:endParaRPr lang="ru-RU" sz="22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Галина\Desktop\ima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05" t="5188" r="18343" b="35063"/>
          <a:stretch>
            <a:fillRect/>
          </a:stretch>
        </p:blipFill>
        <p:spPr bwMode="auto">
          <a:xfrm>
            <a:off x="4016896" y="404664"/>
            <a:ext cx="828092" cy="736082"/>
          </a:xfrm>
          <a:prstGeom prst="rect">
            <a:avLst/>
          </a:prstGeom>
          <a:noFill/>
        </p:spPr>
      </p:pic>
      <p:pic>
        <p:nvPicPr>
          <p:cNvPr id="20" name="Picture 6" descr="C:\Users\Ольга\Desktop\Зеленый флаг 2017\ГАЛОЧКА\ЗЕЛЕНЫЙ флаг\Библиотека\DSC03842.JPG"/>
          <p:cNvPicPr>
            <a:picLocks noChangeAspect="1" noChangeArrowheads="1"/>
          </p:cNvPicPr>
          <p:nvPr/>
        </p:nvPicPr>
        <p:blipFill>
          <a:blip r:embed="rId7" cstate="print">
            <a:lum bright="5000"/>
          </a:blip>
          <a:srcRect l="6145" r="13976"/>
          <a:stretch>
            <a:fillRect/>
          </a:stretch>
        </p:blipFill>
        <p:spPr bwMode="auto">
          <a:xfrm>
            <a:off x="6609184" y="3861048"/>
            <a:ext cx="3024336" cy="270676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" descr="библ (2)"/>
          <p:cNvPicPr>
            <a:picLocks noChangeAspect="1" noChangeArrowheads="1"/>
          </p:cNvPicPr>
          <p:nvPr/>
        </p:nvPicPr>
        <p:blipFill>
          <a:blip r:embed="rId8" cstate="print">
            <a:lum bright="9000" contrast="2000"/>
          </a:blip>
          <a:srcRect l="24996"/>
          <a:stretch>
            <a:fillRect/>
          </a:stretch>
        </p:blipFill>
        <p:spPr bwMode="auto">
          <a:xfrm>
            <a:off x="200472" y="3933056"/>
            <a:ext cx="2952328" cy="266429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E:\программы с рабочего стола\учебный год\Эко-Школа 2016\РИГЛИ\Библиотека\DSC03861.JPG"/>
          <p:cNvPicPr>
            <a:picLocks noChangeAspect="1" noChangeArrowheads="1"/>
          </p:cNvPicPr>
          <p:nvPr/>
        </p:nvPicPr>
        <p:blipFill>
          <a:blip r:embed="rId9" cstate="print">
            <a:lum bright="12000"/>
          </a:blip>
          <a:srcRect l="5674" t="-2792" r="10685" b="-590"/>
          <a:stretch>
            <a:fillRect/>
          </a:stretch>
        </p:blipFill>
        <p:spPr bwMode="auto">
          <a:xfrm>
            <a:off x="3224808" y="3861048"/>
            <a:ext cx="3312368" cy="273630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1399" y="188640"/>
            <a:ext cx="957246" cy="864096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8640"/>
            <a:ext cx="2222697" cy="1293115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506508" y="908720"/>
            <a:ext cx="1248139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720752" y="260648"/>
            <a:ext cx="5256584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«Бумажные города»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472" y="1340768"/>
            <a:ext cx="8100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</a:rPr>
              <a:t> В рамках проекта РИГЛИ «Меньше мусора» была организована акция по сбору макулатуры.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Осенью 2016 года приняло участие около 180 человек, а весной 2017  года уже более 260.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2432720" y="836712"/>
            <a:ext cx="5760640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«Спаси дерево - сдай макулатуру!»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1136576" y="2780928"/>
            <a:ext cx="1656184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Сентябрь  2016  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9" name="WordArt 2"/>
          <p:cNvSpPr>
            <a:spLocks noChangeArrowheads="1" noChangeShapeType="1" noTextEdit="1"/>
          </p:cNvSpPr>
          <p:nvPr/>
        </p:nvSpPr>
        <p:spPr bwMode="auto">
          <a:xfrm>
            <a:off x="7473280" y="2852936"/>
            <a:ext cx="1656184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Апрель  2017  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074" name="Picture 2" descr="E:\программы с рабочего стола\учебный 16-17\ЗЕЛЕНЫЙ ФЛАГ\МАКУЛАТУРА 10.10.16\DSC07688.JPG"/>
          <p:cNvPicPr>
            <a:picLocks noChangeAspect="1" noChangeArrowheads="1"/>
          </p:cNvPicPr>
          <p:nvPr/>
        </p:nvPicPr>
        <p:blipFill>
          <a:blip r:embed="rId6" cstate="print">
            <a:lum bright="9000" contrast="21000"/>
          </a:blip>
          <a:srcRect/>
          <a:stretch>
            <a:fillRect/>
          </a:stretch>
        </p:blipFill>
        <p:spPr bwMode="auto">
          <a:xfrm>
            <a:off x="272480" y="3140968"/>
            <a:ext cx="3168353" cy="2448272"/>
          </a:xfrm>
          <a:prstGeom prst="roundRect">
            <a:avLst/>
          </a:prstGeom>
          <a:noFill/>
        </p:spPr>
      </p:pic>
      <p:sp>
        <p:nvSpPr>
          <p:cNvPr id="23" name="WordArt 2"/>
          <p:cNvSpPr>
            <a:spLocks noChangeArrowheads="1" noChangeShapeType="1" noTextEdit="1"/>
          </p:cNvSpPr>
          <p:nvPr/>
        </p:nvSpPr>
        <p:spPr bwMode="auto">
          <a:xfrm>
            <a:off x="1136576" y="5229200"/>
            <a:ext cx="1440160" cy="324036"/>
          </a:xfrm>
          <a:prstGeom prst="rect">
            <a:avLst/>
          </a:prstGeom>
          <a:solidFill>
            <a:schemeClr val="bg1"/>
          </a:solidFill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Собрали 800 кг. </a:t>
            </a:r>
            <a:endParaRPr lang="ru-RU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075" name="Picture 3" descr="H:\МЕРОПРИЯТИЯ 2017 ГОД\АПРЕЛЬ\ЗЕЛЕНЫЙ ФЛАГ\МАКУЛАТУРА 28.04.17\DSC06986.JPG"/>
          <p:cNvPicPr>
            <a:picLocks noChangeAspect="1" noChangeArrowheads="1"/>
          </p:cNvPicPr>
          <p:nvPr/>
        </p:nvPicPr>
        <p:blipFill>
          <a:blip r:embed="rId7" cstate="print">
            <a:lum bright="14000" contrast="18000"/>
          </a:blip>
          <a:srcRect/>
          <a:stretch>
            <a:fillRect/>
          </a:stretch>
        </p:blipFill>
        <p:spPr bwMode="auto">
          <a:xfrm>
            <a:off x="3548844" y="2996952"/>
            <a:ext cx="2808312" cy="2418211"/>
          </a:xfrm>
          <a:prstGeom prst="roundRect">
            <a:avLst/>
          </a:prstGeom>
          <a:noFill/>
        </p:spPr>
      </p:pic>
      <p:pic>
        <p:nvPicPr>
          <p:cNvPr id="3076" name="Picture 4" descr="H:\МЕРОПРИЯТИЯ 2017 ГОД\АПРЕЛЬ\ЗЕЛЕНЫЙ ФЛАГ\МАКУЛАТУРА 28.04.17\DSC06971.JPG"/>
          <p:cNvPicPr>
            <a:picLocks noChangeAspect="1" noChangeArrowheads="1"/>
          </p:cNvPicPr>
          <p:nvPr/>
        </p:nvPicPr>
        <p:blipFill>
          <a:blip r:embed="rId8" cstate="print">
            <a:lum bright="21000" contrast="17000"/>
          </a:blip>
          <a:srcRect/>
          <a:stretch>
            <a:fillRect/>
          </a:stretch>
        </p:blipFill>
        <p:spPr bwMode="auto">
          <a:xfrm>
            <a:off x="6465168" y="3284984"/>
            <a:ext cx="3253408" cy="2299125"/>
          </a:xfrm>
          <a:prstGeom prst="roundRect">
            <a:avLst/>
          </a:prstGeom>
          <a:noFill/>
        </p:spPr>
      </p:pic>
      <p:sp>
        <p:nvSpPr>
          <p:cNvPr id="28" name="WordArt 2"/>
          <p:cNvSpPr>
            <a:spLocks noChangeArrowheads="1" noChangeShapeType="1" noTextEdit="1"/>
          </p:cNvSpPr>
          <p:nvPr/>
        </p:nvSpPr>
        <p:spPr bwMode="auto">
          <a:xfrm>
            <a:off x="7473280" y="5229200"/>
            <a:ext cx="1512168" cy="360040"/>
          </a:xfrm>
          <a:prstGeom prst="rect">
            <a:avLst/>
          </a:prstGeom>
          <a:solidFill>
            <a:schemeClr val="bg1"/>
          </a:solidFill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Собрали 1340 кг. </a:t>
            </a:r>
            <a:endParaRPr lang="ru-RU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0" name="WordArt 2"/>
          <p:cNvSpPr>
            <a:spLocks noChangeArrowheads="1" noChangeShapeType="1" noTextEdit="1"/>
          </p:cNvSpPr>
          <p:nvPr/>
        </p:nvSpPr>
        <p:spPr bwMode="auto">
          <a:xfrm>
            <a:off x="200472" y="5805264"/>
            <a:ext cx="2160240" cy="432048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Спасли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1" name="Рисунок 30" descr="F:\МЕРОПРИЯТИЯ 2017 ГОД\АПРЕЛЬ\ЗЕЛЕНЫЙ ФЛАГ\СУББОТНИК\DSC0699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37376" y="1196752"/>
            <a:ext cx="129406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4016896" y="5805264"/>
            <a:ext cx="524058" cy="703958"/>
          </a:xfrm>
          <a:prstGeom prst="rect">
            <a:avLst/>
          </a:prstGeom>
          <a:noFill/>
        </p:spPr>
      </p:pic>
      <p:sp>
        <p:nvSpPr>
          <p:cNvPr id="33" name="WordArt 2"/>
          <p:cNvSpPr>
            <a:spLocks noChangeArrowheads="1" noChangeShapeType="1" noTextEdit="1"/>
          </p:cNvSpPr>
          <p:nvPr/>
        </p:nvSpPr>
        <p:spPr bwMode="auto">
          <a:xfrm>
            <a:off x="7401272" y="5805264"/>
            <a:ext cx="2232248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21 дерево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4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3944888" y="5229200"/>
            <a:ext cx="515674" cy="692696"/>
          </a:xfrm>
          <a:prstGeom prst="rect">
            <a:avLst/>
          </a:prstGeom>
          <a:noFill/>
        </p:spPr>
      </p:pic>
      <p:pic>
        <p:nvPicPr>
          <p:cNvPr id="35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5097016" y="5445224"/>
            <a:ext cx="515674" cy="692696"/>
          </a:xfrm>
          <a:prstGeom prst="rect">
            <a:avLst/>
          </a:prstGeom>
          <a:noFill/>
        </p:spPr>
      </p:pic>
      <p:pic>
        <p:nvPicPr>
          <p:cNvPr id="36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4700972" y="5445224"/>
            <a:ext cx="504056" cy="677090"/>
          </a:xfrm>
          <a:prstGeom prst="rect">
            <a:avLst/>
          </a:prstGeom>
          <a:noFill/>
        </p:spPr>
      </p:pic>
      <p:pic>
        <p:nvPicPr>
          <p:cNvPr id="37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4953000" y="5949280"/>
            <a:ext cx="504056" cy="677090"/>
          </a:xfrm>
          <a:prstGeom prst="rect">
            <a:avLst/>
          </a:prstGeom>
          <a:noFill/>
        </p:spPr>
      </p:pic>
      <p:pic>
        <p:nvPicPr>
          <p:cNvPr id="38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5961112" y="5445224"/>
            <a:ext cx="684876" cy="919982"/>
          </a:xfrm>
          <a:prstGeom prst="rect">
            <a:avLst/>
          </a:prstGeom>
          <a:noFill/>
        </p:spPr>
      </p:pic>
      <p:pic>
        <p:nvPicPr>
          <p:cNvPr id="39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3512840" y="5733256"/>
            <a:ext cx="504056" cy="677090"/>
          </a:xfrm>
          <a:prstGeom prst="rect">
            <a:avLst/>
          </a:prstGeom>
          <a:noFill/>
        </p:spPr>
      </p:pic>
      <p:pic>
        <p:nvPicPr>
          <p:cNvPr id="40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6753200" y="5733256"/>
            <a:ext cx="577664" cy="919982"/>
          </a:xfrm>
          <a:prstGeom prst="rect">
            <a:avLst/>
          </a:prstGeom>
          <a:noFill/>
        </p:spPr>
      </p:pic>
      <p:pic>
        <p:nvPicPr>
          <p:cNvPr id="41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3440832" y="5301208"/>
            <a:ext cx="524058" cy="703958"/>
          </a:xfrm>
          <a:prstGeom prst="rect">
            <a:avLst/>
          </a:prstGeom>
          <a:noFill/>
        </p:spPr>
      </p:pic>
      <p:pic>
        <p:nvPicPr>
          <p:cNvPr id="42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6321152" y="5949280"/>
            <a:ext cx="524058" cy="703958"/>
          </a:xfrm>
          <a:prstGeom prst="rect">
            <a:avLst/>
          </a:prstGeom>
          <a:noFill/>
        </p:spPr>
      </p:pic>
      <p:pic>
        <p:nvPicPr>
          <p:cNvPr id="43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5457056" y="5877272"/>
            <a:ext cx="577664" cy="775966"/>
          </a:xfrm>
          <a:prstGeom prst="rect">
            <a:avLst/>
          </a:prstGeom>
          <a:noFill/>
        </p:spPr>
      </p:pic>
      <p:pic>
        <p:nvPicPr>
          <p:cNvPr id="46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3512840" y="6165304"/>
            <a:ext cx="515674" cy="692696"/>
          </a:xfrm>
          <a:prstGeom prst="rect">
            <a:avLst/>
          </a:prstGeom>
          <a:noFill/>
        </p:spPr>
      </p:pic>
      <p:pic>
        <p:nvPicPr>
          <p:cNvPr id="44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4428942" y="6021288"/>
            <a:ext cx="524058" cy="703958"/>
          </a:xfrm>
          <a:prstGeom prst="rect">
            <a:avLst/>
          </a:prstGeom>
          <a:noFill/>
        </p:spPr>
      </p:pic>
      <p:pic>
        <p:nvPicPr>
          <p:cNvPr id="45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4363334" y="5373216"/>
            <a:ext cx="589666" cy="792088"/>
          </a:xfrm>
          <a:prstGeom prst="rect">
            <a:avLst/>
          </a:prstGeom>
          <a:noFill/>
        </p:spPr>
      </p:pic>
      <p:pic>
        <p:nvPicPr>
          <p:cNvPr id="47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3008784" y="5301208"/>
            <a:ext cx="504056" cy="677090"/>
          </a:xfrm>
          <a:prstGeom prst="rect">
            <a:avLst/>
          </a:prstGeom>
          <a:noFill/>
        </p:spPr>
      </p:pic>
      <p:pic>
        <p:nvPicPr>
          <p:cNvPr id="48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3080792" y="5733256"/>
            <a:ext cx="524058" cy="703958"/>
          </a:xfrm>
          <a:prstGeom prst="rect">
            <a:avLst/>
          </a:prstGeom>
          <a:noFill/>
        </p:spPr>
      </p:pic>
      <p:pic>
        <p:nvPicPr>
          <p:cNvPr id="49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2504728" y="5517232"/>
            <a:ext cx="631270" cy="847974"/>
          </a:xfrm>
          <a:prstGeom prst="rect">
            <a:avLst/>
          </a:prstGeom>
          <a:noFill/>
        </p:spPr>
      </p:pic>
      <p:pic>
        <p:nvPicPr>
          <p:cNvPr id="50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2360712" y="6021288"/>
            <a:ext cx="515674" cy="692696"/>
          </a:xfrm>
          <a:prstGeom prst="rect">
            <a:avLst/>
          </a:prstGeom>
          <a:noFill/>
        </p:spPr>
      </p:pic>
      <p:pic>
        <p:nvPicPr>
          <p:cNvPr id="51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5529064" y="5256068"/>
            <a:ext cx="504056" cy="677090"/>
          </a:xfrm>
          <a:prstGeom prst="rect">
            <a:avLst/>
          </a:prstGeom>
          <a:noFill/>
        </p:spPr>
      </p:pic>
      <p:pic>
        <p:nvPicPr>
          <p:cNvPr id="52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2792760" y="6093296"/>
            <a:ext cx="569280" cy="764704"/>
          </a:xfrm>
          <a:prstGeom prst="rect">
            <a:avLst/>
          </a:prstGeom>
          <a:noFill/>
        </p:spPr>
      </p:pic>
      <p:pic>
        <p:nvPicPr>
          <p:cNvPr id="53" name="Picture 6" descr="http://hozvo.ru/photos/storage/bitrix/upload/medialibrary/02f/d3be6a0d4634114c0249ebe548a3b031_full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5" b="2801"/>
          <a:stretch>
            <a:fillRect/>
          </a:stretch>
        </p:blipFill>
        <p:spPr bwMode="auto">
          <a:xfrm>
            <a:off x="5889104" y="5949280"/>
            <a:ext cx="576064" cy="773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C:\Users\Галина\Desktop\WBeV5azZUjc.jpg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3728864" y="3933056"/>
            <a:ext cx="3528392" cy="2646294"/>
          </a:xfrm>
          <a:prstGeom prst="round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3940"/>
            <a:ext cx="18470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5" rIns="91429" bIns="4571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1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0" y="0"/>
            <a:ext cx="9906000" cy="1340768"/>
          </a:xfrm>
          <a:prstGeom prst="rect">
            <a:avLst/>
          </a:prstGeom>
        </p:spPr>
      </p:pic>
      <p:sp>
        <p:nvSpPr>
          <p:cNvPr id="13" name="Рамка 12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62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 descr="зеленый 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85448" y="116632"/>
            <a:ext cx="717935" cy="648072"/>
          </a:xfrm>
          <a:prstGeom prst="rect">
            <a:avLst/>
          </a:prstGeom>
        </p:spPr>
      </p:pic>
      <p:pic>
        <p:nvPicPr>
          <p:cNvPr id="7" name="Рисунок 6" descr="big-board-education-and-life-characte-stock-images-image-32087824-Vlau81-clipart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88640"/>
            <a:ext cx="1928664" cy="1122053"/>
          </a:xfrm>
          <a:prstGeom prst="rect">
            <a:avLst/>
          </a:prstGeom>
        </p:spPr>
      </p:pic>
      <p:sp>
        <p:nvSpPr>
          <p:cNvPr id="8" name="WordArt 1"/>
          <p:cNvSpPr>
            <a:spLocks noChangeArrowheads="1" noChangeShapeType="1" noTextEdit="1"/>
          </p:cNvSpPr>
          <p:nvPr/>
        </p:nvSpPr>
        <p:spPr bwMode="auto">
          <a:xfrm>
            <a:off x="416496" y="836712"/>
            <a:ext cx="1134124" cy="288032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Шаг 3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720752" y="260648"/>
            <a:ext cx="5256584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«Добрые крышечки»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4648" y="1412777"/>
            <a:ext cx="56886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ru-RU" sz="1900" b="1" dirty="0" smtClean="0">
                <a:solidFill>
                  <a:srgbClr val="002060"/>
                </a:solidFill>
                <a:latin typeface="Georgia" pitchFamily="18" charset="0"/>
              </a:rPr>
              <a:t> Такие акции действуют уже более чем в 40 странах мира. Сейчас она стартовала и в России. С 21 апреля 2017 года дети, родители и педагоги детского сада собирают </a:t>
            </a:r>
            <a:r>
              <a:rPr lang="ru-RU" sz="1900" b="1" dirty="0" smtClean="0">
                <a:solidFill>
                  <a:srgbClr val="FF0000"/>
                </a:solidFill>
                <a:latin typeface="Georgia" pitchFamily="18" charset="0"/>
              </a:rPr>
              <a:t>«Добрые крышечки»</a:t>
            </a:r>
            <a:r>
              <a:rPr lang="ru-RU" sz="19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br>
              <a:rPr lang="ru-RU" sz="19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1900" b="1" dirty="0" smtClean="0">
                <a:solidFill>
                  <a:srgbClr val="002060"/>
                </a:solidFill>
                <a:latin typeface="Georgia" pitchFamily="18" charset="0"/>
              </a:rPr>
              <a:t>на инвалидную коляску для Андрюши С. На 1 коляску требуется 4 млн. крышек. Все вместе мы поможем многим детям.</a:t>
            </a:r>
            <a:endParaRPr lang="ru-RU" sz="1900" dirty="0">
              <a:solidFill>
                <a:srgbClr val="002060"/>
              </a:solidFill>
            </a:endParaRPr>
          </a:p>
        </p:txBody>
      </p:sp>
      <p:pic>
        <p:nvPicPr>
          <p:cNvPr id="12" name="image01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95" t="15880" r="25914" b="13798"/>
          <a:stretch>
            <a:fillRect/>
          </a:stretch>
        </p:blipFill>
        <p:spPr>
          <a:xfrm>
            <a:off x="992560" y="1412776"/>
            <a:ext cx="720080" cy="1368152"/>
          </a:xfrm>
          <a:prstGeom prst="rect">
            <a:avLst/>
          </a:prstGeom>
          <a:ln/>
        </p:spPr>
      </p:pic>
      <p:pic>
        <p:nvPicPr>
          <p:cNvPr id="23556" name="Picture 4" descr="http://www.1000ideas.ru/wp-content/uploads/2014/08/Wheelchairs-of-Hope-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497" r="17986"/>
          <a:stretch>
            <a:fillRect/>
          </a:stretch>
        </p:blipFill>
        <p:spPr bwMode="auto">
          <a:xfrm>
            <a:off x="272480" y="2132856"/>
            <a:ext cx="1656184" cy="1656184"/>
          </a:xfrm>
          <a:prstGeom prst="rect">
            <a:avLst/>
          </a:prstGeom>
          <a:noFill/>
        </p:spPr>
      </p:pic>
      <p:pic>
        <p:nvPicPr>
          <p:cNvPr id="23557" name="Picture 5" descr="C:\Users\Галина\Desktop\CvmQektM5ic.jpg"/>
          <p:cNvPicPr>
            <a:picLocks noChangeAspect="1" noChangeArrowheads="1"/>
          </p:cNvPicPr>
          <p:nvPr/>
        </p:nvPicPr>
        <p:blipFill>
          <a:blip r:embed="rId9" cstate="print">
            <a:lum bright="13000" contrast="7000"/>
          </a:blip>
          <a:srcRect/>
          <a:stretch>
            <a:fillRect/>
          </a:stretch>
        </p:blipFill>
        <p:spPr bwMode="auto">
          <a:xfrm>
            <a:off x="7545288" y="1412776"/>
            <a:ext cx="2190276" cy="1754992"/>
          </a:xfrm>
          <a:prstGeom prst="roundRect">
            <a:avLst/>
          </a:prstGeom>
          <a:noFill/>
        </p:spPr>
      </p:pic>
      <p:pic>
        <p:nvPicPr>
          <p:cNvPr id="23558" name="Picture 6" descr="C:\Users\Галина\Desktop\WDikkghtQaI.jpg"/>
          <p:cNvPicPr>
            <a:picLocks noChangeAspect="1" noChangeArrowheads="1"/>
          </p:cNvPicPr>
          <p:nvPr/>
        </p:nvPicPr>
        <p:blipFill>
          <a:blip r:embed="rId10" cstate="print">
            <a:lum bright="-5000" contrast="17000"/>
          </a:blip>
          <a:srcRect l="14886" r="20808"/>
          <a:stretch>
            <a:fillRect/>
          </a:stretch>
        </p:blipFill>
        <p:spPr bwMode="auto">
          <a:xfrm>
            <a:off x="416496" y="3933056"/>
            <a:ext cx="3096344" cy="2715965"/>
          </a:xfrm>
          <a:prstGeom prst="roundRect">
            <a:avLst/>
          </a:prstGeom>
          <a:noFill/>
        </p:spPr>
      </p:pic>
      <p:pic>
        <p:nvPicPr>
          <p:cNvPr id="23559" name="Picture 7" descr="C:\Users\Галина\Desktop\TbMJo6HWKo4.jpg"/>
          <p:cNvPicPr>
            <a:picLocks noChangeAspect="1" noChangeArrowheads="1"/>
          </p:cNvPicPr>
          <p:nvPr/>
        </p:nvPicPr>
        <p:blipFill>
          <a:blip r:embed="rId11" cstate="print">
            <a:lum bright="10000" contrast="19000"/>
          </a:blip>
          <a:srcRect t="8524"/>
          <a:stretch>
            <a:fillRect/>
          </a:stretch>
        </p:blipFill>
        <p:spPr bwMode="auto">
          <a:xfrm>
            <a:off x="7689304" y="3429000"/>
            <a:ext cx="1944216" cy="3037147"/>
          </a:xfrm>
          <a:prstGeom prst="round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10744" r="23338" b="17080"/>
          <a:stretch/>
        </p:blipFill>
        <p:spPr bwMode="auto">
          <a:xfrm>
            <a:off x="6249144" y="3717032"/>
            <a:ext cx="1368152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WordArt 2"/>
          <p:cNvSpPr>
            <a:spLocks noChangeArrowheads="1" noChangeShapeType="1" noTextEdit="1"/>
          </p:cNvSpPr>
          <p:nvPr/>
        </p:nvSpPr>
        <p:spPr bwMode="auto">
          <a:xfrm>
            <a:off x="1856656" y="836712"/>
            <a:ext cx="6912768" cy="504056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Или как обычный мусор превращается в добрые дела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2" name="WordArt 2"/>
          <p:cNvSpPr>
            <a:spLocks noChangeArrowheads="1" noChangeShapeType="1" noTextEdit="1"/>
          </p:cNvSpPr>
          <p:nvPr/>
        </p:nvSpPr>
        <p:spPr bwMode="auto">
          <a:xfrm>
            <a:off x="3944888" y="3933056"/>
            <a:ext cx="2304256" cy="360040"/>
          </a:xfrm>
          <a:prstGeom prst="rect">
            <a:avLst/>
          </a:prstGeom>
        </p:spPr>
        <p:txBody>
          <a:bodyPr wrap="none" lIns="91429" tIns="45715" rIns="91429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Собрали 40 кг</a:t>
            </a: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.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3865</TotalTime>
  <Words>556</Words>
  <Application>Microsoft Office PowerPoint</Application>
  <PresentationFormat>Лист A4 (210x297 мм)</PresentationFormat>
  <Paragraphs>144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</dc:creator>
  <cp:lastModifiedBy>Пользователь</cp:lastModifiedBy>
  <cp:revision>58</cp:revision>
  <dcterms:created xsi:type="dcterms:W3CDTF">2017-05-07T09:18:38Z</dcterms:created>
  <dcterms:modified xsi:type="dcterms:W3CDTF">2017-09-25T11:10:51Z</dcterms:modified>
</cp:coreProperties>
</file>