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3" r:id="rId3"/>
    <p:sldId id="274" r:id="rId4"/>
    <p:sldId id="294" r:id="rId5"/>
    <p:sldId id="275" r:id="rId6"/>
    <p:sldId id="295" r:id="rId7"/>
    <p:sldId id="276" r:id="rId8"/>
    <p:sldId id="296" r:id="rId9"/>
    <p:sldId id="297" r:id="rId10"/>
    <p:sldId id="277" r:id="rId11"/>
    <p:sldId id="298" r:id="rId12"/>
    <p:sldId id="278" r:id="rId13"/>
    <p:sldId id="300" r:id="rId14"/>
    <p:sldId id="299" r:id="rId15"/>
    <p:sldId id="302" r:id="rId16"/>
    <p:sldId id="308" r:id="rId17"/>
    <p:sldId id="304" r:id="rId18"/>
    <p:sldId id="305" r:id="rId19"/>
    <p:sldId id="306" r:id="rId20"/>
    <p:sldId id="293" r:id="rId21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B1DB196-A694-481F-BD83-C9D9F0AACA64}">
          <p14:sldIdLst>
            <p14:sldId id="256"/>
            <p14:sldId id="273"/>
            <p14:sldId id="274"/>
            <p14:sldId id="294"/>
            <p14:sldId id="275"/>
            <p14:sldId id="295"/>
            <p14:sldId id="276"/>
            <p14:sldId id="296"/>
            <p14:sldId id="297"/>
            <p14:sldId id="277"/>
            <p14:sldId id="298"/>
          </p14:sldIdLst>
        </p14:section>
        <p14:section name="Раздел без заголовка" id="{465596AB-8108-42D7-B6D6-EA6940F3F670}">
          <p14:sldIdLst>
            <p14:sldId id="278"/>
            <p14:sldId id="300"/>
            <p14:sldId id="299"/>
            <p14:sldId id="302"/>
            <p14:sldId id="308"/>
            <p14:sldId id="304"/>
            <p14:sldId id="305"/>
            <p14:sldId id="306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1AD1"/>
    <a:srgbClr val="000099"/>
    <a:srgbClr val="0000FF"/>
    <a:srgbClr val="2D13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358" y="-16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430CD61E-C3AC-4D66-82D1-D9ED5F68FF71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0888"/>
            <a:ext cx="54276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B36C781-E8AE-470C-9C41-4A4DA20075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3893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6C781-E8AE-470C-9C41-4A4DA20075C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59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6C781-E8AE-470C-9C41-4A4DA20075C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31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6C781-E8AE-470C-9C41-4A4DA20075C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48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946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75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573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769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44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7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787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732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27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3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69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C2EE1-E8C5-41C4-98F6-EEAE12F68490}" type="datetimeFigureOut">
              <a:rPr lang="ru-RU" smtClean="0"/>
              <a:t>16.05.2019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9FEDA-76E8-4856-A92C-D372865F2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38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13" Type="http://schemas.openxmlformats.org/officeDocument/2006/relationships/image" Target="../media/image65.png"/><Relationship Id="rId18" Type="http://schemas.microsoft.com/office/2007/relationships/hdphoto" Target="../media/hdphoto38.wdp"/><Relationship Id="rId26" Type="http://schemas.microsoft.com/office/2007/relationships/hdphoto" Target="../media/hdphoto42.wdp"/><Relationship Id="rId3" Type="http://schemas.openxmlformats.org/officeDocument/2006/relationships/image" Target="../media/image2.png"/><Relationship Id="rId21" Type="http://schemas.openxmlformats.org/officeDocument/2006/relationships/image" Target="../media/image69.png"/><Relationship Id="rId7" Type="http://schemas.openxmlformats.org/officeDocument/2006/relationships/image" Target="../media/image61.jpeg"/><Relationship Id="rId12" Type="http://schemas.openxmlformats.org/officeDocument/2006/relationships/image" Target="../media/image64.jpeg"/><Relationship Id="rId17" Type="http://schemas.openxmlformats.org/officeDocument/2006/relationships/image" Target="../media/image67.png"/><Relationship Id="rId25" Type="http://schemas.openxmlformats.org/officeDocument/2006/relationships/image" Target="../media/image71.png"/><Relationship Id="rId2" Type="http://schemas.openxmlformats.org/officeDocument/2006/relationships/image" Target="../media/image1.jpg"/><Relationship Id="rId16" Type="http://schemas.microsoft.com/office/2007/relationships/hdphoto" Target="../media/hdphoto37.wdp"/><Relationship Id="rId20" Type="http://schemas.microsoft.com/office/2007/relationships/hdphoto" Target="../media/hdphoto39.wdp"/><Relationship Id="rId29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3.wdp"/><Relationship Id="rId11" Type="http://schemas.openxmlformats.org/officeDocument/2006/relationships/image" Target="../media/image63.jpeg"/><Relationship Id="rId24" Type="http://schemas.microsoft.com/office/2007/relationships/hdphoto" Target="../media/hdphoto41.wdp"/><Relationship Id="rId5" Type="http://schemas.openxmlformats.org/officeDocument/2006/relationships/image" Target="../media/image60.jpeg"/><Relationship Id="rId15" Type="http://schemas.openxmlformats.org/officeDocument/2006/relationships/image" Target="../media/image66.png"/><Relationship Id="rId23" Type="http://schemas.openxmlformats.org/officeDocument/2006/relationships/image" Target="../media/image70.png"/><Relationship Id="rId28" Type="http://schemas.microsoft.com/office/2007/relationships/hdphoto" Target="../media/hdphoto43.wdp"/><Relationship Id="rId10" Type="http://schemas.microsoft.com/office/2007/relationships/hdphoto" Target="../media/hdphoto35.wdp"/><Relationship Id="rId19" Type="http://schemas.openxmlformats.org/officeDocument/2006/relationships/image" Target="../media/image68.png"/><Relationship Id="rId4" Type="http://schemas.openxmlformats.org/officeDocument/2006/relationships/image" Target="../media/image15.png"/><Relationship Id="rId9" Type="http://schemas.openxmlformats.org/officeDocument/2006/relationships/image" Target="../media/image62.jpeg"/><Relationship Id="rId14" Type="http://schemas.microsoft.com/office/2007/relationships/hdphoto" Target="../media/hdphoto36.wdp"/><Relationship Id="rId22" Type="http://schemas.microsoft.com/office/2007/relationships/hdphoto" Target="../media/hdphoto40.wdp"/><Relationship Id="rId27" Type="http://schemas.openxmlformats.org/officeDocument/2006/relationships/image" Target="../media/image72.png"/><Relationship Id="rId30" Type="http://schemas.microsoft.com/office/2007/relationships/hdphoto" Target="../media/hdphoto4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13" Type="http://schemas.openxmlformats.org/officeDocument/2006/relationships/image" Target="../media/image78.jpeg"/><Relationship Id="rId3" Type="http://schemas.openxmlformats.org/officeDocument/2006/relationships/image" Target="../media/image1.jpg"/><Relationship Id="rId7" Type="http://schemas.openxmlformats.org/officeDocument/2006/relationships/image" Target="../media/image75.jpeg"/><Relationship Id="rId12" Type="http://schemas.microsoft.com/office/2007/relationships/hdphoto" Target="../media/hdphoto48.wdp"/><Relationship Id="rId2" Type="http://schemas.openxmlformats.org/officeDocument/2006/relationships/notesSlide" Target="../notesSlides/notesSlide2.xml"/><Relationship Id="rId16" Type="http://schemas.microsoft.com/office/2007/relationships/hdphoto" Target="../media/hdphoto5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45.wdp"/><Relationship Id="rId11" Type="http://schemas.openxmlformats.org/officeDocument/2006/relationships/image" Target="../media/image77.jpeg"/><Relationship Id="rId5" Type="http://schemas.openxmlformats.org/officeDocument/2006/relationships/image" Target="../media/image74.jpeg"/><Relationship Id="rId15" Type="http://schemas.openxmlformats.org/officeDocument/2006/relationships/image" Target="../media/image79.png"/><Relationship Id="rId10" Type="http://schemas.microsoft.com/office/2007/relationships/hdphoto" Target="../media/hdphoto47.wdp"/><Relationship Id="rId4" Type="http://schemas.openxmlformats.org/officeDocument/2006/relationships/image" Target="../media/image15.png"/><Relationship Id="rId9" Type="http://schemas.openxmlformats.org/officeDocument/2006/relationships/image" Target="../media/image76.jpeg"/><Relationship Id="rId14" Type="http://schemas.microsoft.com/office/2007/relationships/hdphoto" Target="../media/hdphoto49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2.wdp"/><Relationship Id="rId13" Type="http://schemas.openxmlformats.org/officeDocument/2006/relationships/image" Target="../media/image84.jpeg"/><Relationship Id="rId18" Type="http://schemas.microsoft.com/office/2007/relationships/hdphoto" Target="../media/hdphoto57.wdp"/><Relationship Id="rId26" Type="http://schemas.microsoft.com/office/2007/relationships/hdphoto" Target="../media/hdphoto61.wdp"/><Relationship Id="rId3" Type="http://schemas.openxmlformats.org/officeDocument/2006/relationships/image" Target="../media/image2.png"/><Relationship Id="rId21" Type="http://schemas.openxmlformats.org/officeDocument/2006/relationships/image" Target="../media/image88.png"/><Relationship Id="rId7" Type="http://schemas.openxmlformats.org/officeDocument/2006/relationships/image" Target="../media/image81.png"/><Relationship Id="rId12" Type="http://schemas.microsoft.com/office/2007/relationships/hdphoto" Target="../media/hdphoto54.wdp"/><Relationship Id="rId17" Type="http://schemas.openxmlformats.org/officeDocument/2006/relationships/image" Target="../media/image86.png"/><Relationship Id="rId25" Type="http://schemas.openxmlformats.org/officeDocument/2006/relationships/image" Target="../media/image90.png"/><Relationship Id="rId2" Type="http://schemas.openxmlformats.org/officeDocument/2006/relationships/image" Target="../media/image1.jpg"/><Relationship Id="rId16" Type="http://schemas.microsoft.com/office/2007/relationships/hdphoto" Target="../media/hdphoto56.wdp"/><Relationship Id="rId20" Type="http://schemas.microsoft.com/office/2007/relationships/hdphoto" Target="../media/hdphoto58.wdp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1.wdp"/><Relationship Id="rId11" Type="http://schemas.openxmlformats.org/officeDocument/2006/relationships/image" Target="../media/image83.png"/><Relationship Id="rId24" Type="http://schemas.microsoft.com/office/2007/relationships/hdphoto" Target="../media/hdphoto60.wdp"/><Relationship Id="rId32" Type="http://schemas.microsoft.com/office/2007/relationships/hdphoto" Target="../media/hdphoto64.wdp"/><Relationship Id="rId5" Type="http://schemas.openxmlformats.org/officeDocument/2006/relationships/image" Target="../media/image80.png"/><Relationship Id="rId15" Type="http://schemas.openxmlformats.org/officeDocument/2006/relationships/image" Target="../media/image85.png"/><Relationship Id="rId23" Type="http://schemas.openxmlformats.org/officeDocument/2006/relationships/image" Target="../media/image89.png"/><Relationship Id="rId28" Type="http://schemas.microsoft.com/office/2007/relationships/hdphoto" Target="../media/hdphoto62.wdp"/><Relationship Id="rId10" Type="http://schemas.microsoft.com/office/2007/relationships/hdphoto" Target="../media/hdphoto53.wdp"/><Relationship Id="rId19" Type="http://schemas.openxmlformats.org/officeDocument/2006/relationships/image" Target="../media/image87.png"/><Relationship Id="rId31" Type="http://schemas.openxmlformats.org/officeDocument/2006/relationships/image" Target="../media/image93.png"/><Relationship Id="rId4" Type="http://schemas.openxmlformats.org/officeDocument/2006/relationships/image" Target="../media/image15.png"/><Relationship Id="rId9" Type="http://schemas.openxmlformats.org/officeDocument/2006/relationships/image" Target="../media/image82.png"/><Relationship Id="rId14" Type="http://schemas.microsoft.com/office/2007/relationships/hdphoto" Target="../media/hdphoto55.wdp"/><Relationship Id="rId22" Type="http://schemas.microsoft.com/office/2007/relationships/hdphoto" Target="../media/hdphoto59.wdp"/><Relationship Id="rId27" Type="http://schemas.openxmlformats.org/officeDocument/2006/relationships/image" Target="../media/image91.jpeg"/><Relationship Id="rId30" Type="http://schemas.microsoft.com/office/2007/relationships/hdphoto" Target="../media/hdphoto6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microsoft.com/office/2007/relationships/hdphoto" Target="../media/hdphoto68.wdp"/><Relationship Id="rId18" Type="http://schemas.openxmlformats.org/officeDocument/2006/relationships/image" Target="../media/image100.jpeg"/><Relationship Id="rId3" Type="http://schemas.openxmlformats.org/officeDocument/2006/relationships/image" Target="../media/image2.png"/><Relationship Id="rId21" Type="http://schemas.microsoft.com/office/2007/relationships/hdphoto" Target="../media/hdphoto72.wdp"/><Relationship Id="rId7" Type="http://schemas.microsoft.com/office/2007/relationships/hdphoto" Target="../media/hdphoto65.wdp"/><Relationship Id="rId12" Type="http://schemas.openxmlformats.org/officeDocument/2006/relationships/image" Target="../media/image97.jpeg"/><Relationship Id="rId17" Type="http://schemas.microsoft.com/office/2007/relationships/hdphoto" Target="../media/hdphoto70.wdp"/><Relationship Id="rId2" Type="http://schemas.openxmlformats.org/officeDocument/2006/relationships/image" Target="../media/image1.jpg"/><Relationship Id="rId16" Type="http://schemas.openxmlformats.org/officeDocument/2006/relationships/image" Target="../media/image99.jpe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11" Type="http://schemas.microsoft.com/office/2007/relationships/hdphoto" Target="../media/hdphoto67.wdp"/><Relationship Id="rId5" Type="http://schemas.openxmlformats.org/officeDocument/2006/relationships/hyperlink" Target="http://oopt.spb.ru/" TargetMode="External"/><Relationship Id="rId15" Type="http://schemas.microsoft.com/office/2007/relationships/hdphoto" Target="../media/hdphoto69.wdp"/><Relationship Id="rId10" Type="http://schemas.openxmlformats.org/officeDocument/2006/relationships/image" Target="../media/image96.jpeg"/><Relationship Id="rId19" Type="http://schemas.microsoft.com/office/2007/relationships/hdphoto" Target="../media/hdphoto71.wdp"/><Relationship Id="rId4" Type="http://schemas.openxmlformats.org/officeDocument/2006/relationships/image" Target="../media/image15.png"/><Relationship Id="rId9" Type="http://schemas.microsoft.com/office/2007/relationships/hdphoto" Target="../media/hdphoto66.wdp"/><Relationship Id="rId14" Type="http://schemas.openxmlformats.org/officeDocument/2006/relationships/image" Target="../media/image9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6.jpeg"/><Relationship Id="rId18" Type="http://schemas.microsoft.com/office/2007/relationships/hdphoto" Target="../media/hdphoto78.wdp"/><Relationship Id="rId26" Type="http://schemas.openxmlformats.org/officeDocument/2006/relationships/image" Target="../media/image113.jpeg"/><Relationship Id="rId3" Type="http://schemas.openxmlformats.org/officeDocument/2006/relationships/image" Target="../media/image1.jpg"/><Relationship Id="rId21" Type="http://schemas.openxmlformats.org/officeDocument/2006/relationships/image" Target="../media/image110.png"/><Relationship Id="rId7" Type="http://schemas.microsoft.com/office/2007/relationships/hdphoto" Target="../media/hdphoto73.wdp"/><Relationship Id="rId12" Type="http://schemas.openxmlformats.org/officeDocument/2006/relationships/image" Target="../media/image105.jpg"/><Relationship Id="rId17" Type="http://schemas.openxmlformats.org/officeDocument/2006/relationships/image" Target="../media/image108.jpeg"/><Relationship Id="rId25" Type="http://schemas.microsoft.com/office/2007/relationships/hdphoto" Target="../media/hdphoto81.wdp"/><Relationship Id="rId2" Type="http://schemas.openxmlformats.org/officeDocument/2006/relationships/notesSlide" Target="../notesSlides/notesSlide3.xml"/><Relationship Id="rId16" Type="http://schemas.microsoft.com/office/2007/relationships/hdphoto" Target="../media/hdphoto77.wdp"/><Relationship Id="rId20" Type="http://schemas.microsoft.com/office/2007/relationships/hdphoto" Target="../media/hdphoto7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microsoft.com/office/2007/relationships/hdphoto" Target="../media/hdphoto75.wdp"/><Relationship Id="rId24" Type="http://schemas.openxmlformats.org/officeDocument/2006/relationships/image" Target="../media/image112.jpeg"/><Relationship Id="rId5" Type="http://schemas.openxmlformats.org/officeDocument/2006/relationships/image" Target="../media/image15.png"/><Relationship Id="rId15" Type="http://schemas.openxmlformats.org/officeDocument/2006/relationships/image" Target="../media/image107.jpeg"/><Relationship Id="rId23" Type="http://schemas.microsoft.com/office/2007/relationships/hdphoto" Target="../media/hdphoto80.wdp"/><Relationship Id="rId10" Type="http://schemas.openxmlformats.org/officeDocument/2006/relationships/image" Target="../media/image104.jpeg"/><Relationship Id="rId19" Type="http://schemas.openxmlformats.org/officeDocument/2006/relationships/image" Target="../media/image109.jpeg"/><Relationship Id="rId4" Type="http://schemas.openxmlformats.org/officeDocument/2006/relationships/image" Target="../media/image2.png"/><Relationship Id="rId9" Type="http://schemas.microsoft.com/office/2007/relationships/hdphoto" Target="../media/hdphoto74.wdp"/><Relationship Id="rId14" Type="http://schemas.microsoft.com/office/2007/relationships/hdphoto" Target="../media/hdphoto76.wdp"/><Relationship Id="rId22" Type="http://schemas.openxmlformats.org/officeDocument/2006/relationships/image" Target="../media/image1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13" Type="http://schemas.openxmlformats.org/officeDocument/2006/relationships/image" Target="../media/image121.jpeg"/><Relationship Id="rId3" Type="http://schemas.openxmlformats.org/officeDocument/2006/relationships/image" Target="../media/image2.png"/><Relationship Id="rId7" Type="http://schemas.openxmlformats.org/officeDocument/2006/relationships/image" Target="../media/image115.jpeg"/><Relationship Id="rId12" Type="http://schemas.openxmlformats.org/officeDocument/2006/relationships/image" Target="../media/image1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0" Type="http://schemas.openxmlformats.org/officeDocument/2006/relationships/image" Target="../media/image118.png"/><Relationship Id="rId4" Type="http://schemas.openxmlformats.org/officeDocument/2006/relationships/image" Target="../media/image15.png"/><Relationship Id="rId9" Type="http://schemas.openxmlformats.org/officeDocument/2006/relationships/image" Target="../media/image117.jpeg"/><Relationship Id="rId14" Type="http://schemas.microsoft.com/office/2007/relationships/hdphoto" Target="../media/hdphoto8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3" Type="http://schemas.openxmlformats.org/officeDocument/2006/relationships/image" Target="../media/image2.png"/><Relationship Id="rId21" Type="http://schemas.microsoft.com/office/2007/relationships/hdphoto" Target="../media/hdphoto87.wdp"/><Relationship Id="rId7" Type="http://schemas.openxmlformats.org/officeDocument/2006/relationships/image" Target="../media/image122.jpeg"/><Relationship Id="rId12" Type="http://schemas.microsoft.com/office/2007/relationships/hdphoto" Target="../media/hdphoto85.wdp"/><Relationship Id="rId17" Type="http://schemas.openxmlformats.org/officeDocument/2006/relationships/image" Target="../media/image130.jpeg"/><Relationship Id="rId2" Type="http://schemas.openxmlformats.org/officeDocument/2006/relationships/image" Target="../media/image1.jpg"/><Relationship Id="rId16" Type="http://schemas.openxmlformats.org/officeDocument/2006/relationships/image" Target="../media/image129.jpeg"/><Relationship Id="rId20" Type="http://schemas.openxmlformats.org/officeDocument/2006/relationships/image" Target="../media/image13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2.wdp"/><Relationship Id="rId11" Type="http://schemas.openxmlformats.org/officeDocument/2006/relationships/image" Target="../media/image125.jpeg"/><Relationship Id="rId5" Type="http://schemas.openxmlformats.org/officeDocument/2006/relationships/image" Target="../media/image114.png"/><Relationship Id="rId15" Type="http://schemas.openxmlformats.org/officeDocument/2006/relationships/image" Target="../media/image128.jpeg"/><Relationship Id="rId23" Type="http://schemas.microsoft.com/office/2007/relationships/hdphoto" Target="../media/hdphoto88.wdp"/><Relationship Id="rId10" Type="http://schemas.openxmlformats.org/officeDocument/2006/relationships/image" Target="../media/image124.jpeg"/><Relationship Id="rId19" Type="http://schemas.microsoft.com/office/2007/relationships/hdphoto" Target="../media/hdphoto86.wdp"/><Relationship Id="rId4" Type="http://schemas.openxmlformats.org/officeDocument/2006/relationships/image" Target="../media/image15.png"/><Relationship Id="rId9" Type="http://schemas.microsoft.com/office/2007/relationships/hdphoto" Target="../media/hdphoto84.wdp"/><Relationship Id="rId14" Type="http://schemas.openxmlformats.org/officeDocument/2006/relationships/image" Target="../media/image127.jpeg"/><Relationship Id="rId22" Type="http://schemas.openxmlformats.org/officeDocument/2006/relationships/image" Target="../media/image133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90.wdp"/><Relationship Id="rId13" Type="http://schemas.openxmlformats.org/officeDocument/2006/relationships/image" Target="../media/image139.jpeg"/><Relationship Id="rId3" Type="http://schemas.openxmlformats.org/officeDocument/2006/relationships/image" Target="../media/image2.png"/><Relationship Id="rId7" Type="http://schemas.openxmlformats.org/officeDocument/2006/relationships/image" Target="../media/image135.jpeg"/><Relationship Id="rId12" Type="http://schemas.microsoft.com/office/2007/relationships/hdphoto" Target="../media/hdphoto91.wdp"/><Relationship Id="rId2" Type="http://schemas.openxmlformats.org/officeDocument/2006/relationships/image" Target="../media/image1.jpg"/><Relationship Id="rId16" Type="http://schemas.microsoft.com/office/2007/relationships/hdphoto" Target="../media/hdphoto9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9.wdp"/><Relationship Id="rId11" Type="http://schemas.openxmlformats.org/officeDocument/2006/relationships/image" Target="../media/image138.jpeg"/><Relationship Id="rId5" Type="http://schemas.openxmlformats.org/officeDocument/2006/relationships/image" Target="../media/image134.png"/><Relationship Id="rId15" Type="http://schemas.openxmlformats.org/officeDocument/2006/relationships/image" Target="../media/image140.jpeg"/><Relationship Id="rId10" Type="http://schemas.openxmlformats.org/officeDocument/2006/relationships/image" Target="../media/image137.jpeg"/><Relationship Id="rId4" Type="http://schemas.openxmlformats.org/officeDocument/2006/relationships/image" Target="../media/image15.png"/><Relationship Id="rId9" Type="http://schemas.openxmlformats.org/officeDocument/2006/relationships/image" Target="../media/image136.jpeg"/><Relationship Id="rId14" Type="http://schemas.microsoft.com/office/2007/relationships/hdphoto" Target="../media/hdphoto9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kryshechki_dobroty" TargetMode="External"/><Relationship Id="rId13" Type="http://schemas.microsoft.com/office/2007/relationships/hdphoto" Target="../media/hdphoto96.wdp"/><Relationship Id="rId18" Type="http://schemas.openxmlformats.org/officeDocument/2006/relationships/image" Target="../media/image146.jpeg"/><Relationship Id="rId26" Type="http://schemas.microsoft.com/office/2007/relationships/hdphoto" Target="../media/hdphoto102.wdp"/><Relationship Id="rId3" Type="http://schemas.openxmlformats.org/officeDocument/2006/relationships/image" Target="../media/image2.png"/><Relationship Id="rId21" Type="http://schemas.openxmlformats.org/officeDocument/2006/relationships/image" Target="../media/image148.jpeg"/><Relationship Id="rId7" Type="http://schemas.openxmlformats.org/officeDocument/2006/relationships/hyperlink" Target="https://vk.com/eco_shcoly_zelenyi_flag" TargetMode="External"/><Relationship Id="rId12" Type="http://schemas.openxmlformats.org/officeDocument/2006/relationships/image" Target="../media/image143.jpeg"/><Relationship Id="rId17" Type="http://schemas.microsoft.com/office/2007/relationships/hdphoto" Target="../media/hdphoto98.wdp"/><Relationship Id="rId25" Type="http://schemas.openxmlformats.org/officeDocument/2006/relationships/image" Target="../media/image150.jpeg"/><Relationship Id="rId2" Type="http://schemas.openxmlformats.org/officeDocument/2006/relationships/image" Target="../media/image1.jpg"/><Relationship Id="rId16" Type="http://schemas.openxmlformats.org/officeDocument/2006/relationships/image" Target="../media/image145.jpeg"/><Relationship Id="rId20" Type="http://schemas.microsoft.com/office/2007/relationships/hdphoto" Target="../media/hdphoto99.wdp"/><Relationship Id="rId29" Type="http://schemas.openxmlformats.org/officeDocument/2006/relationships/image" Target="../media/image15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4.wdp"/><Relationship Id="rId11" Type="http://schemas.microsoft.com/office/2007/relationships/hdphoto" Target="../media/hdphoto95.wdp"/><Relationship Id="rId24" Type="http://schemas.microsoft.com/office/2007/relationships/hdphoto" Target="../media/hdphoto101.wdp"/><Relationship Id="rId5" Type="http://schemas.openxmlformats.org/officeDocument/2006/relationships/image" Target="../media/image141.png"/><Relationship Id="rId15" Type="http://schemas.microsoft.com/office/2007/relationships/hdphoto" Target="../media/hdphoto97.wdp"/><Relationship Id="rId23" Type="http://schemas.openxmlformats.org/officeDocument/2006/relationships/image" Target="../media/image149.jpeg"/><Relationship Id="rId28" Type="http://schemas.microsoft.com/office/2007/relationships/hdphoto" Target="../media/hdphoto103.wdp"/><Relationship Id="rId10" Type="http://schemas.openxmlformats.org/officeDocument/2006/relationships/image" Target="../media/image142.jpeg"/><Relationship Id="rId19" Type="http://schemas.openxmlformats.org/officeDocument/2006/relationships/image" Target="../media/image147.jpeg"/><Relationship Id="rId4" Type="http://schemas.openxmlformats.org/officeDocument/2006/relationships/image" Target="../media/image15.png"/><Relationship Id="rId9" Type="http://schemas.openxmlformats.org/officeDocument/2006/relationships/hyperlink" Target="https://vk.com/prosv_i" TargetMode="External"/><Relationship Id="rId14" Type="http://schemas.openxmlformats.org/officeDocument/2006/relationships/image" Target="../media/image144.jpeg"/><Relationship Id="rId22" Type="http://schemas.microsoft.com/office/2007/relationships/hdphoto" Target="../media/hdphoto100.wdp"/><Relationship Id="rId27" Type="http://schemas.openxmlformats.org/officeDocument/2006/relationships/image" Target="../media/image151.jpeg"/><Relationship Id="rId30" Type="http://schemas.microsoft.com/office/2007/relationships/hdphoto" Target="../media/hdphoto104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06.wdp"/><Relationship Id="rId13" Type="http://schemas.openxmlformats.org/officeDocument/2006/relationships/image" Target="../media/image159.jpeg"/><Relationship Id="rId18" Type="http://schemas.openxmlformats.org/officeDocument/2006/relationships/image" Target="../media/image162.png"/><Relationship Id="rId26" Type="http://schemas.openxmlformats.org/officeDocument/2006/relationships/image" Target="../media/image166.jpeg"/><Relationship Id="rId3" Type="http://schemas.openxmlformats.org/officeDocument/2006/relationships/image" Target="../media/image15.png"/><Relationship Id="rId21" Type="http://schemas.microsoft.com/office/2007/relationships/hdphoto" Target="../media/hdphoto111.wdp"/><Relationship Id="rId7" Type="http://schemas.openxmlformats.org/officeDocument/2006/relationships/image" Target="../media/image155.jpeg"/><Relationship Id="rId12" Type="http://schemas.openxmlformats.org/officeDocument/2006/relationships/image" Target="../media/image158.jpeg"/><Relationship Id="rId17" Type="http://schemas.microsoft.com/office/2007/relationships/hdphoto" Target="../media/hdphoto109.wdp"/><Relationship Id="rId25" Type="http://schemas.microsoft.com/office/2007/relationships/hdphoto" Target="../media/hdphoto113.wdp"/><Relationship Id="rId2" Type="http://schemas.openxmlformats.org/officeDocument/2006/relationships/image" Target="../media/image1.jpg"/><Relationship Id="rId16" Type="http://schemas.openxmlformats.org/officeDocument/2006/relationships/image" Target="../media/image161.png"/><Relationship Id="rId20" Type="http://schemas.openxmlformats.org/officeDocument/2006/relationships/image" Target="../media/image163.jpeg"/><Relationship Id="rId29" Type="http://schemas.microsoft.com/office/2007/relationships/hdphoto" Target="../media/hdphoto5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11" Type="http://schemas.openxmlformats.org/officeDocument/2006/relationships/image" Target="../media/image157.jpeg"/><Relationship Id="rId24" Type="http://schemas.openxmlformats.org/officeDocument/2006/relationships/image" Target="../media/image165.jpeg"/><Relationship Id="rId5" Type="http://schemas.microsoft.com/office/2007/relationships/hdphoto" Target="../media/hdphoto105.wdp"/><Relationship Id="rId15" Type="http://schemas.microsoft.com/office/2007/relationships/hdphoto" Target="../media/hdphoto108.wdp"/><Relationship Id="rId23" Type="http://schemas.microsoft.com/office/2007/relationships/hdphoto" Target="../media/hdphoto112.wdp"/><Relationship Id="rId28" Type="http://schemas.openxmlformats.org/officeDocument/2006/relationships/image" Target="../media/image79.png"/><Relationship Id="rId10" Type="http://schemas.microsoft.com/office/2007/relationships/hdphoto" Target="../media/hdphoto107.wdp"/><Relationship Id="rId19" Type="http://schemas.microsoft.com/office/2007/relationships/hdphoto" Target="../media/hdphoto110.wdp"/><Relationship Id="rId4" Type="http://schemas.openxmlformats.org/officeDocument/2006/relationships/image" Target="../media/image153.png"/><Relationship Id="rId9" Type="http://schemas.openxmlformats.org/officeDocument/2006/relationships/image" Target="../media/image156.jpeg"/><Relationship Id="rId14" Type="http://schemas.openxmlformats.org/officeDocument/2006/relationships/image" Target="../media/image160.jpeg"/><Relationship Id="rId22" Type="http://schemas.openxmlformats.org/officeDocument/2006/relationships/image" Target="../media/image164.jpeg"/><Relationship Id="rId27" Type="http://schemas.microsoft.com/office/2007/relationships/hdphoto" Target="../media/hdphoto114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jpeg"/><Relationship Id="rId3" Type="http://schemas.openxmlformats.org/officeDocument/2006/relationships/image" Target="../media/image2.png"/><Relationship Id="rId7" Type="http://schemas.openxmlformats.org/officeDocument/2006/relationships/image" Target="../media/image9.tiff"/><Relationship Id="rId12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6.wdp"/><Relationship Id="rId13" Type="http://schemas.openxmlformats.org/officeDocument/2006/relationships/image" Target="../media/image169.png"/><Relationship Id="rId18" Type="http://schemas.microsoft.com/office/2007/relationships/hdphoto" Target="../media/hdphoto119.wdp"/><Relationship Id="rId3" Type="http://schemas.openxmlformats.org/officeDocument/2006/relationships/image" Target="../media/image2.png"/><Relationship Id="rId21" Type="http://schemas.openxmlformats.org/officeDocument/2006/relationships/image" Target="../media/image173.png"/><Relationship Id="rId7" Type="http://schemas.openxmlformats.org/officeDocument/2006/relationships/image" Target="../media/image168.jpeg"/><Relationship Id="rId12" Type="http://schemas.microsoft.com/office/2007/relationships/hdphoto" Target="../media/hdphoto4.wdp"/><Relationship Id="rId17" Type="http://schemas.openxmlformats.org/officeDocument/2006/relationships/image" Target="../media/image171.png"/><Relationship Id="rId2" Type="http://schemas.openxmlformats.org/officeDocument/2006/relationships/image" Target="../media/image1.jpg"/><Relationship Id="rId16" Type="http://schemas.microsoft.com/office/2007/relationships/hdphoto" Target="../media/hdphoto118.wdp"/><Relationship Id="rId20" Type="http://schemas.microsoft.com/office/2007/relationships/hdphoto" Target="../media/hdphoto120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15.wdp"/><Relationship Id="rId11" Type="http://schemas.openxmlformats.org/officeDocument/2006/relationships/image" Target="../media/image16.png"/><Relationship Id="rId24" Type="http://schemas.microsoft.com/office/2007/relationships/hdphoto" Target="../media/hdphoto94.wdp"/><Relationship Id="rId5" Type="http://schemas.openxmlformats.org/officeDocument/2006/relationships/image" Target="../media/image167.png"/><Relationship Id="rId15" Type="http://schemas.openxmlformats.org/officeDocument/2006/relationships/image" Target="../media/image170.png"/><Relationship Id="rId23" Type="http://schemas.openxmlformats.org/officeDocument/2006/relationships/image" Target="../media/image141.png"/><Relationship Id="rId10" Type="http://schemas.microsoft.com/office/2007/relationships/hdphoto" Target="../media/hdphoto2.wdp"/><Relationship Id="rId19" Type="http://schemas.openxmlformats.org/officeDocument/2006/relationships/image" Target="../media/image172.png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microsoft.com/office/2007/relationships/hdphoto" Target="../media/hdphoto117.wdp"/><Relationship Id="rId22" Type="http://schemas.microsoft.com/office/2007/relationships/hdphoto" Target="../media/hdphoto121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19.gif"/><Relationship Id="rId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0.wdp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12" Type="http://schemas.openxmlformats.org/officeDocument/2006/relationships/image" Target="../media/image24.jpeg"/><Relationship Id="rId17" Type="http://schemas.microsoft.com/office/2007/relationships/hdphoto" Target="../media/hdphoto12.wdp"/><Relationship Id="rId2" Type="http://schemas.openxmlformats.org/officeDocument/2006/relationships/image" Target="../media/image1.jpg"/><Relationship Id="rId16" Type="http://schemas.openxmlformats.org/officeDocument/2006/relationships/image" Target="../media/image26.png"/><Relationship Id="rId20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microsoft.com/office/2007/relationships/hdphoto" Target="../media/hdphoto9.wdp"/><Relationship Id="rId5" Type="http://schemas.openxmlformats.org/officeDocument/2006/relationships/image" Target="../media/image20.png"/><Relationship Id="rId15" Type="http://schemas.microsoft.com/office/2007/relationships/hdphoto" Target="../media/hdphoto11.wdp"/><Relationship Id="rId10" Type="http://schemas.openxmlformats.org/officeDocument/2006/relationships/image" Target="../media/image23.jpeg"/><Relationship Id="rId19" Type="http://schemas.microsoft.com/office/2007/relationships/hdphoto" Target="../media/hdphoto13.wdp"/><Relationship Id="rId4" Type="http://schemas.openxmlformats.org/officeDocument/2006/relationships/image" Target="../media/image15.png"/><Relationship Id="rId9" Type="http://schemas.microsoft.com/office/2007/relationships/hdphoto" Target="../media/hdphoto8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g"/><Relationship Id="rId7" Type="http://schemas.microsoft.com/office/2007/relationships/hdphoto" Target="../media/hdphoto1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18.wdp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12" Type="http://schemas.openxmlformats.org/officeDocument/2006/relationships/image" Target="../media/image3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microsoft.com/office/2007/relationships/hdphoto" Target="../media/hdphoto17.wdp"/><Relationship Id="rId5" Type="http://schemas.openxmlformats.org/officeDocument/2006/relationships/image" Target="../media/image31.jpeg"/><Relationship Id="rId10" Type="http://schemas.openxmlformats.org/officeDocument/2006/relationships/image" Target="../media/image34.jpeg"/><Relationship Id="rId4" Type="http://schemas.openxmlformats.org/officeDocument/2006/relationships/image" Target="../media/image15.png"/><Relationship Id="rId9" Type="http://schemas.microsoft.com/office/2007/relationships/hdphoto" Target="../media/hdphoto16.wdp"/><Relationship Id="rId1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15.png"/><Relationship Id="rId7" Type="http://schemas.openxmlformats.org/officeDocument/2006/relationships/image" Target="../media/image38.jpeg"/><Relationship Id="rId12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9.wdp"/><Relationship Id="rId11" Type="http://schemas.openxmlformats.org/officeDocument/2006/relationships/image" Target="../media/image40.jpeg"/><Relationship Id="rId5" Type="http://schemas.openxmlformats.org/officeDocument/2006/relationships/image" Target="../media/image37.jpeg"/><Relationship Id="rId10" Type="http://schemas.microsoft.com/office/2007/relationships/hdphoto" Target="../media/hdphoto21.wdp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12" Type="http://schemas.microsoft.com/office/2007/relationships/hdphoto" Target="../media/hdphoto24.wdp"/><Relationship Id="rId2" Type="http://schemas.openxmlformats.org/officeDocument/2006/relationships/image" Target="../media/image1.jpg"/><Relationship Id="rId1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6.jpeg"/><Relationship Id="rId5" Type="http://schemas.openxmlformats.org/officeDocument/2006/relationships/image" Target="../media/image42.png"/><Relationship Id="rId15" Type="http://schemas.openxmlformats.org/officeDocument/2006/relationships/image" Target="../media/image48.jpg"/><Relationship Id="rId10" Type="http://schemas.microsoft.com/office/2007/relationships/hdphoto" Target="../media/hdphoto23.wdp"/><Relationship Id="rId4" Type="http://schemas.openxmlformats.org/officeDocument/2006/relationships/image" Target="../media/image15.png"/><Relationship Id="rId9" Type="http://schemas.openxmlformats.org/officeDocument/2006/relationships/image" Target="../media/image45.jpeg"/><Relationship Id="rId14" Type="http://schemas.microsoft.com/office/2007/relationships/hdphoto" Target="../media/hdphoto2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jpeg"/><Relationship Id="rId18" Type="http://schemas.microsoft.com/office/2007/relationships/hdphoto" Target="../media/hdphoto32.wdp"/><Relationship Id="rId3" Type="http://schemas.openxmlformats.org/officeDocument/2006/relationships/image" Target="../media/image50.jpeg"/><Relationship Id="rId7" Type="http://schemas.microsoft.com/office/2007/relationships/hdphoto" Target="../media/hdphoto27.wdp"/><Relationship Id="rId12" Type="http://schemas.openxmlformats.org/officeDocument/2006/relationships/image" Target="../media/image55.jpeg"/><Relationship Id="rId17" Type="http://schemas.openxmlformats.org/officeDocument/2006/relationships/image" Target="../media/image58.jpeg"/><Relationship Id="rId2" Type="http://schemas.openxmlformats.org/officeDocument/2006/relationships/image" Target="../media/image1.jpg"/><Relationship Id="rId16" Type="http://schemas.microsoft.com/office/2007/relationships/hdphoto" Target="../media/hdphoto3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microsoft.com/office/2007/relationships/hdphoto" Target="../media/hdphoto29.wdp"/><Relationship Id="rId5" Type="http://schemas.openxmlformats.org/officeDocument/2006/relationships/image" Target="../media/image51.jpeg"/><Relationship Id="rId15" Type="http://schemas.openxmlformats.org/officeDocument/2006/relationships/image" Target="../media/image57.jpeg"/><Relationship Id="rId10" Type="http://schemas.openxmlformats.org/officeDocument/2006/relationships/image" Target="../media/image54.jpeg"/><Relationship Id="rId19" Type="http://schemas.openxmlformats.org/officeDocument/2006/relationships/image" Target="../media/image59.jpeg"/><Relationship Id="rId4" Type="http://schemas.microsoft.com/office/2007/relationships/hdphoto" Target="../media/hdphoto26.wdp"/><Relationship Id="rId9" Type="http://schemas.microsoft.com/office/2007/relationships/hdphoto" Target="../media/hdphoto28.wdp"/><Relationship Id="rId14" Type="http://schemas.microsoft.com/office/2007/relationships/hdphoto" Target="../media/hdphoto3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4711" y="138374"/>
            <a:ext cx="9526578" cy="106028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Государственное бюджетное дошкольное образовательное учреждение</a:t>
            </a:r>
            <a:b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центр развития ребенка – детский сад № 48</a:t>
            </a:r>
            <a:b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Красносельского района Санкт-Петербурга</a:t>
            </a:r>
            <a:endParaRPr lang="ru-RU" sz="18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96981" y="597779"/>
            <a:ext cx="1394668" cy="110685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4495" y="2276873"/>
            <a:ext cx="87146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Международная программа </a:t>
            </a:r>
            <a:br>
              <a:rPr lang="ru-RU" sz="4000" b="1" dirty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</a:br>
            <a:r>
              <a:rPr lang="ru-RU" sz="4000" b="1" dirty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«Эко-Школы/Зеленый флаг</a:t>
            </a:r>
            <a:r>
              <a:rPr lang="ru-RU" sz="4000" b="1" dirty="0" smtClean="0">
                <a:ln w="9525">
                  <a:noFill/>
                </a:ln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»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597779"/>
            <a:ext cx="1014113" cy="13182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4" t="39502" r="42423" b="40464"/>
          <a:stretch/>
        </p:blipFill>
        <p:spPr>
          <a:xfrm>
            <a:off x="4399927" y="1254436"/>
            <a:ext cx="1014571" cy="10224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0" y="3638730"/>
            <a:ext cx="9937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         ШАГОВ К ЭКОЛОГИЧЕСКОЙ КУЛЬТУРЕ»</a:t>
            </a:r>
            <a:endParaRPr lang="ru-RU" sz="2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026" name="Picture 2" descr="C:\Users\Пользователь\Pictures\ЗЕЛЕНЫЙ ФЛАГ\Saved Pictures\eco-green-carbon-print-icon —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4370" y1="25000" x2="74370" y2="25000"/>
                        <a14:foregroundMark x1="83193" y1="40132" x2="83193" y2="40132"/>
                        <a14:foregroundMark x1="88445" y1="52412" x2="88445" y2="52412"/>
                        <a14:foregroundMark x1="87395" y1="65570" x2="87395" y2="65570"/>
                        <a14:foregroundMark x1="82983" y1="80263" x2="82983" y2="80263"/>
                        <a14:foregroundMark x1="27101" y1="32675" x2="27101" y2="32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2" y="3486849"/>
            <a:ext cx="936104" cy="82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 descr="http://www.painotaloshop.fi/images/VL%20Logo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45" y="4552135"/>
            <a:ext cx="2699286" cy="2189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60912" y="216933"/>
            <a:ext cx="2177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 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1405" y="1048657"/>
            <a:ext cx="88280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«Нашу елочку возьми, а живую сохрани!»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2480" y="1628507"/>
            <a:ext cx="94330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omic Sans MS" pitchFamily="66" charset="0"/>
              </a:rPr>
              <a:t> </a:t>
            </a:r>
            <a:r>
              <a:rPr lang="ru-RU" dirty="0" smtClean="0">
                <a:latin typeface="Comic Sans MS" pitchFamily="66" charset="0"/>
              </a:rPr>
              <a:t>	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Ежегодно воспитанники, родители и педагоги участвуют в акции. 15 елочек было вручено сотрудникам информационно-методического центра (ИМЦ Красносельского района Санкт-Петербурга) с призывами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: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«Сделаем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лесу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новогодний подарок - оставим елочку живой!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», 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Лесную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красавицу мы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сохранили  -  елку 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из бросового материала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вам подарили!», «Наша елка словно живая, пусть радует глаз в кабинете сверкая»....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35" t="13626" r="19083"/>
          <a:stretch/>
        </p:blipFill>
        <p:spPr>
          <a:xfrm>
            <a:off x="2614460" y="3557923"/>
            <a:ext cx="1799347" cy="3061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9" t="10997" r="9506"/>
          <a:stretch/>
        </p:blipFill>
        <p:spPr>
          <a:xfrm>
            <a:off x="4736975" y="3316651"/>
            <a:ext cx="1658637" cy="1748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7" t="3163" r="4987"/>
          <a:stretch/>
        </p:blipFill>
        <p:spPr>
          <a:xfrm>
            <a:off x="463232" y="4941168"/>
            <a:ext cx="1786336" cy="1678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" t="3164" r="8264"/>
          <a:stretch/>
        </p:blipFill>
        <p:spPr>
          <a:xfrm>
            <a:off x="6393161" y="5113949"/>
            <a:ext cx="1554838" cy="1568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549" r="-1966"/>
          <a:stretch/>
        </p:blipFill>
        <p:spPr>
          <a:xfrm>
            <a:off x="8125960" y="3316651"/>
            <a:ext cx="1541007" cy="1772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3" t="17624" r="12153" b="30940"/>
          <a:stretch/>
        </p:blipFill>
        <p:spPr>
          <a:xfrm rot="16200000">
            <a:off x="7200108" y="3443971"/>
            <a:ext cx="963610" cy="574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68" b="90915" l="9992" r="92653"/>
                    </a14:imgEffect>
                    <a14:imgEffect>
                      <a14:brightnessContrast bright="3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63" t="5852" r="10341" b="14605"/>
          <a:stretch/>
        </p:blipFill>
        <p:spPr>
          <a:xfrm rot="16200000">
            <a:off x="6606279" y="4134137"/>
            <a:ext cx="1128601" cy="69702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05" b="89905" l="84" r="99118">
                        <a14:backgroundMark x1="14064" y1="72871" x2="14064" y2="72871"/>
                        <a14:backgroundMark x1="17590" y1="71609" x2="17590" y2="71609"/>
                        <a14:backgroundMark x1="5122" y1="55962" x2="5122" y2="55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08808" y="5422412"/>
            <a:ext cx="1342612" cy="102137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05" b="89905" l="2309" r="96012">
                        <a14:foregroundMark x1="9362" y1="37476" x2="9362" y2="37476"/>
                        <a14:foregroundMark x1="11209" y1="59621" x2="11209" y2="59621"/>
                        <a14:foregroundMark x1="13308" y1="23407" x2="13308" y2="23407"/>
                        <a14:foregroundMark x1="71872" y1="35710" x2="71872" y2="35710"/>
                        <a14:foregroundMark x1="73762" y1="33249" x2="73762" y2="33249"/>
                        <a14:foregroundMark x1="72796" y1="38170" x2="72796" y2="38170"/>
                        <a14:foregroundMark x1="75399" y1="36404" x2="75399" y2="364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6" t="10388" b="17196"/>
          <a:stretch/>
        </p:blipFill>
        <p:spPr>
          <a:xfrm rot="16200000">
            <a:off x="7755964" y="5514662"/>
            <a:ext cx="1506853" cy="76686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905" b="89905" l="840" r="95172">
                        <a14:foregroundMark x1="15449" y1="27634" x2="15449" y2="27634"/>
                        <a14:foregroundMark x1="20739" y1="23785" x2="20739" y2="23785"/>
                        <a14:foregroundMark x1="14819" y1="22208" x2="14819" y2="22208"/>
                        <a14:foregroundMark x1="18808" y1="23155" x2="18808" y2="23155"/>
                        <a14:foregroundMark x1="19899" y1="29842" x2="19899" y2="29842"/>
                        <a14:foregroundMark x1="11419" y1="36530" x2="11419" y2="36530"/>
                        <a14:foregroundMark x1="15869" y1="51798" x2="15869" y2="51798"/>
                        <a14:foregroundMark x1="15239" y1="74953" x2="15239" y2="74953"/>
                        <a14:foregroundMark x1="27288" y1="58801" x2="27288" y2="58801"/>
                        <a14:foregroundMark x1="25399" y1="57792" x2="25399" y2="57792"/>
                        <a14:foregroundMark x1="16919" y1="41262" x2="16919" y2="41262"/>
                        <a14:foregroundMark x1="17968" y1="34953" x2="17968" y2="34953"/>
                        <a14:foregroundMark x1="15239" y1="57792" x2="15239" y2="57792"/>
                        <a14:foregroundMark x1="14819" y1="69905" x2="14819" y2="69905"/>
                        <a14:foregroundMark x1="16289" y1="46372" x2="16289" y2="46372"/>
                        <a14:foregroundMark x1="16289" y1="85174" x2="16289" y2="85174"/>
                        <a14:foregroundMark x1="15659" y1="78486" x2="15659" y2="78486"/>
                        <a14:foregroundMark x1="15659" y1="64795" x2="15659" y2="64795"/>
                        <a14:foregroundMark x1="17968" y1="38423" x2="17968" y2="38423"/>
                        <a14:foregroundMark x1="18808" y1="31735" x2="18808" y2="31735"/>
                        <a14:foregroundMark x1="16079" y1="45110" x2="16079" y2="45110"/>
                        <a14:foregroundMark x1="15659" y1="48580" x2="15659" y2="48580"/>
                        <a14:foregroundMark x1="14819" y1="67382" x2="14819" y2="67382"/>
                        <a14:foregroundMark x1="14819" y1="72429" x2="14819" y2="72429"/>
                        <a14:foregroundMark x1="15365" y1="54259" x2="15365" y2="54259"/>
                        <a14:foregroundMark x1="15911" y1="49779" x2="15911" y2="49779"/>
                        <a14:foregroundMark x1="15197" y1="59811" x2="15197" y2="59811"/>
                        <a14:foregroundMark x1="14526" y1="61451" x2="14526" y2="61451"/>
                        <a14:foregroundMark x1="15365" y1="77224" x2="15365" y2="77224"/>
                        <a14:foregroundMark x1="15197" y1="74322" x2="15197" y2="74322"/>
                        <a14:foregroundMark x1="15617" y1="72934" x2="15617" y2="72934"/>
                        <a14:foregroundMark x1="15911" y1="48328" x2="15911" y2="48328"/>
                        <a14:foregroundMark x1="16457" y1="48517" x2="16457" y2="48517"/>
                        <a14:foregroundMark x1="16037" y1="51798" x2="16037" y2="51798"/>
                        <a14:foregroundMark x1="28841" y1="30095" x2="28463" y2="30473"/>
                        <a14:foregroundMark x1="26826" y1="29274" x2="26826" y2="29274"/>
                        <a14:foregroundMark x1="14945" y1="24543" x2="14945" y2="24543"/>
                        <a14:foregroundMark x1="26532" y1="42965" x2="26532" y2="42965"/>
                        <a14:foregroundMark x1="36356" y1="48959" x2="36356" y2="48959"/>
                        <a14:foregroundMark x1="36104" y1="50978" x2="36230" y2="51609"/>
                        <a14:foregroundMark x1="19018" y1="23155" x2="19018" y2="23155"/>
                        <a14:foregroundMark x1="17926" y1="24164" x2="17926" y2="24164"/>
                        <a14:foregroundMark x1="19983" y1="25174" x2="19983" y2="25174"/>
                        <a14:foregroundMark x1="19186" y1="21893" x2="19186" y2="21893"/>
                        <a14:foregroundMark x1="17548" y1="22713" x2="17548" y2="22713"/>
                        <a14:foregroundMark x1="53149" y1="72114" x2="53149" y2="72114"/>
                        <a14:foregroundMark x1="54072" y1="71041" x2="54072" y2="71041"/>
                        <a14:foregroundMark x1="49580" y1="72492" x2="49580" y2="72492"/>
                        <a14:foregroundMark x1="51511" y1="72492" x2="51511" y2="72492"/>
                        <a14:foregroundMark x1="52729" y1="73754" x2="52729" y2="73754"/>
                        <a14:foregroundMark x1="64861" y1="37666" x2="64861" y2="37666"/>
                        <a14:foregroundMark x1="65533" y1="38107" x2="65533" y2="38107"/>
                        <a14:foregroundMark x1="35810" y1="52808" x2="35810" y2="52808"/>
                        <a14:foregroundMark x1="35810" y1="48328" x2="35810" y2="48328"/>
                        <a14:foregroundMark x1="35139" y1="54700" x2="35139" y2="54700"/>
                        <a14:backgroundMark x1="20319" y1="52114" x2="20319" y2="52114"/>
                        <a14:backgroundMark x1="19479" y1="70852" x2="19479" y2="70852"/>
                        <a14:backgroundMark x1="33417" y1="52429" x2="33417" y2="52429"/>
                        <a14:backgroundMark x1="45508" y1="40946" x2="45508" y2="40946"/>
                        <a14:backgroundMark x1="52267" y1="61325" x2="52267" y2="61325"/>
                        <a14:backgroundMark x1="51217" y1="56845" x2="51217" y2="56845"/>
                        <a14:backgroundMark x1="65575" y1="55268" x2="65575" y2="55268"/>
                        <a14:backgroundMark x1="42947" y1="57792" x2="42947" y2="57792"/>
                        <a14:backgroundMark x1="37448" y1="58107" x2="37448" y2="58107"/>
                        <a14:backgroundMark x1="41688" y1="63533" x2="41688" y2="63533"/>
                        <a14:backgroundMark x1="44836" y1="68644" x2="44836" y2="68644"/>
                        <a14:backgroundMark x1="26448" y1="71483" x2="26448" y2="71483"/>
                        <a14:backgroundMark x1="25609" y1="68328" x2="25609" y2="68328"/>
                        <a14:backgroundMark x1="34257" y1="66751" x2="34257" y2="66751"/>
                        <a14:backgroundMark x1="34467" y1="63218" x2="34257" y2="64164"/>
                        <a14:backgroundMark x1="26868" y1="52744" x2="26868" y2="52744"/>
                        <a14:backgroundMark x1="27708" y1="35268" x2="27708" y2="35268"/>
                        <a14:backgroundMark x1="25819" y1="29527" x2="25819" y2="29527"/>
                        <a14:backgroundMark x1="23048" y1="28896" x2="23048" y2="28896"/>
                        <a14:backgroundMark x1="11629" y1="48265" x2="11629" y2="48265"/>
                        <a14:backgroundMark x1="9740" y1="55268" x2="9740" y2="55268"/>
                        <a14:backgroundMark x1="10579" y1="74953" x2="10579" y2="74953"/>
                        <a14:backgroundMark x1="21579" y1="68959" x2="21579" y2="68959"/>
                        <a14:backgroundMark x1="19479" y1="47950" x2="19479" y2="47950"/>
                        <a14:backgroundMark x1="27708" y1="50852" x2="27708" y2="50852"/>
                        <a14:backgroundMark x1="13518" y1="32681" x2="13518" y2="32681"/>
                        <a14:backgroundMark x1="27750" y1="51167" x2="27750" y2="51167"/>
                        <a14:backgroundMark x1="25315" y1="50789" x2="25315" y2="50789"/>
                        <a14:backgroundMark x1="22292" y1="66562" x2="22292" y2="66562"/>
                        <a14:backgroundMark x1="24349" y1="41956" x2="24349" y2="41956"/>
                        <a14:backgroundMark x1="21075" y1="42397" x2="21075" y2="42397"/>
                        <a14:backgroundMark x1="22040" y1="51987" x2="22040" y2="51987"/>
                        <a14:backgroundMark x1="32662" y1="49968" x2="32662" y2="49968"/>
                        <a14:backgroundMark x1="26113" y1="28833" x2="26113" y2="28833"/>
                        <a14:backgroundMark x1="29681" y1="29653" x2="29681" y2="29653"/>
                        <a14:backgroundMark x1="33921" y1="37666" x2="33921" y2="37666"/>
                        <a14:backgroundMark x1="35013" y1="39748" x2="35013" y2="39748"/>
                        <a14:backgroundMark x1="16163" y1="25804" x2="16163" y2="25804"/>
                        <a14:backgroundMark x1="32662" y1="54448" x2="32662" y2="544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1" t="12004" r="9427" b="8644"/>
          <a:stretch/>
        </p:blipFill>
        <p:spPr>
          <a:xfrm rot="16200000">
            <a:off x="1305917" y="3787263"/>
            <a:ext cx="1332981" cy="8075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96530" l="9992" r="92275">
                        <a14:backgroundMark x1="28505" y1="20631" x2="28505" y2="20631"/>
                        <a14:backgroundMark x1="28883" y1="30662" x2="28883" y2="30662"/>
                        <a14:backgroundMark x1="28883" y1="64543" x2="28883" y2="64543"/>
                        <a14:backgroundMark x1="29219" y1="88644" x2="29219" y2="88644"/>
                        <a14:backgroundMark x1="45970" y1="82587" x2="45970" y2="82587"/>
                        <a14:backgroundMark x1="67464" y1="70915" x2="67464" y2="70915"/>
                        <a14:backgroundMark x1="69899" y1="66940" x2="69899" y2="66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1" t="2346" r="6627" b="-5249"/>
          <a:stretch/>
        </p:blipFill>
        <p:spPr>
          <a:xfrm rot="16200000">
            <a:off x="5254780" y="5453873"/>
            <a:ext cx="1163990" cy="10026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89905" l="9992" r="94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75" r="11955" b="9666"/>
          <a:stretch/>
        </p:blipFill>
        <p:spPr>
          <a:xfrm rot="16200000">
            <a:off x="109669" y="3514801"/>
            <a:ext cx="1546728" cy="122110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905" b="89905" l="4492" r="94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17509" y="3316134"/>
            <a:ext cx="1204460" cy="80179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93880" l="3988" r="99748">
                        <a14:foregroundMark x1="68178" y1="20694" x2="68178" y2="20694"/>
                        <a14:foregroundMark x1="56885" y1="14259" x2="56885" y2="14259"/>
                        <a14:foregroundMark x1="47565" y1="11798" x2="47565" y2="11798"/>
                        <a14:foregroundMark x1="35348" y1="7760" x2="35348" y2="7760"/>
                        <a14:foregroundMark x1="17464" y1="22587" x2="17464" y2="22587"/>
                        <a14:foregroundMark x1="12259" y1="25300" x2="12259" y2="25300"/>
                        <a14:foregroundMark x1="10831" y1="36593" x2="10831" y2="36593"/>
                        <a14:foregroundMark x1="8648" y1="43596" x2="8648" y2="43596"/>
                        <a14:foregroundMark x1="12427" y1="65678" x2="12427" y2="65678"/>
                        <a14:foregroundMark x1="17632" y1="73186" x2="17632" y2="74006"/>
                        <a14:foregroundMark x1="22124" y1="22334" x2="22124" y2="22334"/>
                        <a14:foregroundMark x1="17632" y1="19621" x2="17632" y2="19621"/>
                        <a14:foregroundMark x1="11713" y1="25300" x2="11713" y2="25300"/>
                        <a14:foregroundMark x1="14400" y1="26372" x2="14400" y2="26372"/>
                        <a14:foregroundMark x1="19437" y1="18549" x2="19437" y2="18549"/>
                        <a14:foregroundMark x1="14022" y1="20442" x2="14022" y2="20442"/>
                        <a14:foregroundMark x1="10621" y1="30410" x2="10621" y2="30410"/>
                        <a14:foregroundMark x1="9194" y1="41703" x2="9194" y2="41703"/>
                        <a14:foregroundMark x1="15659" y1="19369" x2="15659" y2="19369"/>
                        <a14:foregroundMark x1="9908" y1="28517" x2="9908" y2="28517"/>
                        <a14:foregroundMark x1="10076" y1="33628" x2="10076" y2="33628"/>
                        <a14:foregroundMark x1="8648" y1="36593" x2="8648" y2="36593"/>
                        <a14:foregroundMark x1="50420" y1="9401" x2="50420" y2="9401"/>
                        <a14:foregroundMark x1="46474" y1="10221" x2="46474" y2="10221"/>
                        <a14:foregroundMark x1="44710" y1="6940" x2="44710" y2="6940"/>
                        <a14:backgroundMark x1="56885" y1="49211" x2="56885" y2="49211"/>
                        <a14:backgroundMark x1="33753" y1="72934" x2="33753" y2="72934"/>
                        <a14:backgroundMark x1="23887" y1="79685" x2="23887" y2="79685"/>
                        <a14:backgroundMark x1="25861" y1="18297" x2="25861" y2="18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34582" y="5454859"/>
            <a:ext cx="1436835" cy="95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11806" y="241169"/>
            <a:ext cx="70823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X </a:t>
            </a:r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ЭКОЛОГИЧЕСКИЙ ФЕСТИВАЛЬ - 2018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36576" y="705789"/>
            <a:ext cx="7813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Красносельского района Санкт-Петербурга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2933" y="1167454"/>
            <a:ext cx="97210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Родители, воспитанники и педагоги детского сада являются постоянными участниками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«ЭКОФЕСТА»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в номинациях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«ЭКОПОДЕЛКА» и «ЭКОСЕМЬЯ».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 мероприятии они делятся своим опытом по «Раздельному сбору».  Наши «экологическими» семьи - гордость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Красносельского района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!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Воспитывая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у детей любовь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природе, мы воспитываем свое будущее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93833" y="2921168"/>
            <a:ext cx="28895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ДИПЛОМ ПОБЕДИТЕЛЯ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3830" y="3259723"/>
            <a:ext cx="2700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Лисина Татьяна, 6 лет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403423" y="6195909"/>
            <a:ext cx="29450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«Чайный сервиз»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Рисунок 11" descr="G:\МОЙ НОУТБУК 2018\ЗЕЛЕНЫЙ ФЛАГ\ЭКОФЕСТИВАЛЬ\Лисина Татьяна Чайный сервиз.jpg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98" t="18239" r="8152" b="20073"/>
          <a:stretch/>
        </p:blipFill>
        <p:spPr bwMode="auto">
          <a:xfrm>
            <a:off x="7480146" y="3884839"/>
            <a:ext cx="2225382" cy="21476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62052" y="2424671"/>
            <a:ext cx="24123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2800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Экоподелка</a:t>
            </a:r>
            <a:r>
              <a:rPr lang="ru-RU" sz="2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2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8" r="5170" b="4223"/>
          <a:stretch/>
        </p:blipFill>
        <p:spPr>
          <a:xfrm>
            <a:off x="247689" y="3030089"/>
            <a:ext cx="2862859" cy="1865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6" descr="H:\ФОТО МЕРОПРИЯТИЙ 2016-2017\МЕРОПРИЯТИЯ 2018\СЕНТЯБРЬ\ФЛЕШМОБ 11 ГР. 1.10.17\ФОТО\DSC0116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7" t="6976" r="2541" b="7344"/>
          <a:stretch/>
        </p:blipFill>
        <p:spPr bwMode="auto">
          <a:xfrm>
            <a:off x="255579" y="5008387"/>
            <a:ext cx="2854969" cy="1740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955805" y="2444727"/>
            <a:ext cx="30028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«Наши </a:t>
            </a:r>
            <a:r>
              <a:rPr lang="ru-RU" sz="2800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экосемьи</a:t>
            </a:r>
            <a:r>
              <a:rPr lang="ru-RU" sz="28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2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0" name="Рисунок 19"/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8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39"/>
          <a:stretch/>
        </p:blipFill>
        <p:spPr bwMode="auto">
          <a:xfrm rot="10800000">
            <a:off x="5665739" y="3721386"/>
            <a:ext cx="1656183" cy="24745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2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01" t="3147" r="31790"/>
          <a:stretch/>
        </p:blipFill>
        <p:spPr>
          <a:xfrm>
            <a:off x="3387407" y="2935287"/>
            <a:ext cx="2160240" cy="3783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00" b="99600" l="0" r="99130">
                        <a14:foregroundMark x1="7935" y1="54300" x2="7935" y2="54300"/>
                        <a14:foregroundMark x1="14783" y1="51700" x2="14783" y2="51700"/>
                        <a14:foregroundMark x1="7609" y1="58000" x2="7609" y2="58000"/>
                        <a14:foregroundMark x1="7609" y1="61100" x2="7609" y2="61100"/>
                        <a14:foregroundMark x1="10978" y1="63600" x2="10978" y2="63600"/>
                        <a14:foregroundMark x1="86304" y1="52300" x2="86304" y2="52300"/>
                        <a14:foregroundMark x1="93696" y1="53800" x2="93696" y2="53800"/>
                        <a14:foregroundMark x1="96739" y1="56600" x2="96739" y2="56600"/>
                        <a14:foregroundMark x1="97609" y1="60400" x2="97609" y2="60400"/>
                        <a14:foregroundMark x1="93696" y1="63800" x2="93696" y2="63800"/>
                        <a14:foregroundMark x1="86630" y1="57600" x2="86630" y2="57600"/>
                        <a14:foregroundMark x1="35000" y1="31600" x2="35000" y2="31600"/>
                        <a14:foregroundMark x1="30652" y1="39100" x2="30652" y2="39100"/>
                        <a14:foregroundMark x1="37500" y1="42900" x2="37500" y2="42900"/>
                        <a14:foregroundMark x1="32283" y1="46700" x2="32283" y2="46700"/>
                        <a14:foregroundMark x1="40000" y1="45500" x2="40000" y2="45500"/>
                        <a14:foregroundMark x1="33152" y1="43000" x2="33152" y2="43000"/>
                        <a14:foregroundMark x1="30435" y1="46400" x2="30435" y2="46400"/>
                        <a14:foregroundMark x1="34022" y1="47700" x2="34022" y2="47700"/>
                        <a14:foregroundMark x1="32283" y1="44900" x2="32283" y2="44900"/>
                        <a14:foregroundMark x1="35870" y1="43000" x2="35870" y2="43000"/>
                        <a14:foregroundMark x1="67065" y1="43700" x2="67065" y2="43700"/>
                        <a14:foregroundMark x1="61630" y1="46700" x2="61630" y2="46700"/>
                        <a14:foregroundMark x1="62935" y1="43400" x2="62935" y2="43400"/>
                        <a14:foregroundMark x1="60217" y1="46200" x2="60217" y2="46200"/>
                        <a14:foregroundMark x1="69783" y1="45400" x2="69783" y2="45400"/>
                        <a14:foregroundMark x1="49239" y1="55500" x2="49239" y2="55500"/>
                        <a14:foregroundMark x1="54239" y1="56600" x2="54239" y2="56600"/>
                        <a14:foregroundMark x1="47609" y1="57000" x2="47609" y2="57000"/>
                        <a14:foregroundMark x1="47717" y1="54800" x2="47717" y2="54800"/>
                        <a14:foregroundMark x1="48804" y1="58000" x2="48804" y2="58000"/>
                        <a14:foregroundMark x1="52609" y1="55800" x2="52609" y2="55800"/>
                        <a14:foregroundMark x1="52065" y1="58100" x2="52065" y2="58100"/>
                        <a14:foregroundMark x1="52609" y1="54000" x2="52609" y2="54000"/>
                        <a14:foregroundMark x1="54783" y1="55300" x2="55326" y2="55300"/>
                        <a14:foregroundMark x1="48478" y1="54000" x2="48478" y2="54000"/>
                        <a14:foregroundMark x1="52065" y1="55800" x2="53152" y2="55800"/>
                        <a14:foregroundMark x1="92283" y1="63600" x2="92826" y2="63400"/>
                        <a14:foregroundMark x1="86304" y1="62100" x2="86304" y2="62100"/>
                        <a14:foregroundMark x1="94783" y1="63600" x2="94783" y2="63600"/>
                        <a14:foregroundMark x1="13913" y1="55600" x2="13913" y2="55600"/>
                        <a14:foregroundMark x1="17065" y1="57100" x2="17065" y2="57100"/>
                        <a14:foregroundMark x1="17283" y1="61800" x2="17283" y2="61800"/>
                        <a14:foregroundMark x1="16087" y1="60800" x2="16087" y2="60800"/>
                        <a14:foregroundMark x1="15652" y1="62100" x2="15652" y2="62100"/>
                        <a14:foregroundMark x1="85000" y1="60800" x2="85000" y2="60800"/>
                        <a14:foregroundMark x1="88261" y1="59600" x2="88261" y2="59600"/>
                        <a14:foregroundMark x1="85761" y1="60300" x2="85761" y2="60300"/>
                        <a14:backgroundMark x1="15326" y1="58800" x2="15326" y2="58800"/>
                        <a14:backgroundMark x1="87935" y1="61600" x2="87935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799" y="130631"/>
            <a:ext cx="1065171" cy="11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59982" y="116632"/>
            <a:ext cx="518603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Конкурс </a:t>
            </a:r>
          </a:p>
          <a:p>
            <a:pPr algn="ctr"/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«Загадочный растительный </a:t>
            </a:r>
          </a:p>
          <a:p>
            <a:pPr algn="ctr"/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мир далеких планет !»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8463" y="1390715"/>
            <a:ext cx="96490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В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апреле 2018 г. в детском саду прошел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ежегодный районный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конкурс детского творчества среди дошкольных образовательных учреждений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г. Красное Село СПб по двум номинациям: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«Дефиле» и «</a:t>
            </a:r>
            <a:r>
              <a:rPr lang="ru-RU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Мобиль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Одним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из критериев было использование бросового материала.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  конкурсе было представлено 28 самых лучших костюмов и 38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мобилей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100000" l="51888" r="89981">
                        <a14:foregroundMark x1="67231" y1="94246" x2="67231" y2="94246"/>
                        <a14:foregroundMark x1="78945" y1="96002" x2="78945" y2="96002"/>
                        <a14:backgroundMark x1="58228" y1="60993" x2="58228" y2="60993"/>
                        <a14:backgroundMark x1="56680" y1="48092" x2="56680" y2="48092"/>
                        <a14:backgroundMark x1="57551" y1="51969" x2="57551" y2="51969"/>
                        <a14:backgroundMark x1="56147" y1="51969" x2="56147" y2="51969"/>
                        <a14:backgroundMark x1="59100" y1="53059" x2="59100" y2="53059"/>
                        <a14:backgroundMark x1="71830" y1="95276" x2="71830" y2="95276"/>
                        <a14:backgroundMark x1="69603" y1="94185" x2="69603" y2="94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19" t="19394" r="14208"/>
          <a:stretch/>
        </p:blipFill>
        <p:spPr>
          <a:xfrm>
            <a:off x="5074691" y="4778894"/>
            <a:ext cx="957713" cy="209317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7" b="100000" l="9983" r="89960">
                        <a14:foregroundMark x1="44259" y1="94185" x2="44259" y2="94185"/>
                        <a14:foregroundMark x1="46509" y1="94670" x2="46509" y2="94670"/>
                        <a14:foregroundMark x1="37853" y1="91581" x2="37853" y2="91581"/>
                        <a14:foregroundMark x1="40335" y1="92853" x2="40335" y2="92853"/>
                        <a14:foregroundMark x1="65263" y1="94428" x2="65263" y2="94428"/>
                        <a14:foregroundMark x1="41085" y1="92126" x2="41085" y2="92126"/>
                        <a14:foregroundMark x1="51529" y1="92550" x2="51529" y2="92550"/>
                        <a14:foregroundMark x1="49798" y1="90975" x2="49798" y2="90975"/>
                        <a14:backgroundMark x1="48702" y1="5633" x2="48702" y2="5633"/>
                        <a14:backgroundMark x1="42585" y1="13931" x2="42585" y2="13931"/>
                        <a14:backgroundMark x1="45759" y1="27620" x2="45759" y2="27620"/>
                        <a14:backgroundMark x1="47490" y1="26590" x2="47490" y2="26590"/>
                        <a14:backgroundMark x1="81997" y1="89522" x2="81997" y2="89522"/>
                        <a14:backgroundMark x1="80554" y1="94973" x2="81304" y2="94973"/>
                        <a14:backgroundMark x1="56376" y1="96002" x2="56376" y2="96002"/>
                        <a14:backgroundMark x1="58857" y1="88976" x2="58857" y2="88976"/>
                        <a14:backgroundMark x1="29717" y1="90006" x2="29717" y2="90006"/>
                        <a14:backgroundMark x1="32429" y1="96790" x2="32429" y2="96790"/>
                        <a14:backgroundMark x1="21870" y1="69594" x2="21870" y2="69594"/>
                        <a14:backgroundMark x1="22851" y1="84858" x2="22851" y2="84858"/>
                        <a14:backgroundMark x1="26313" y1="73713" x2="26313" y2="73713"/>
                        <a14:backgroundMark x1="18638" y1="75772" x2="18638" y2="75772"/>
                        <a14:backgroundMark x1="18638" y1="86432" x2="18638" y2="86432"/>
                        <a14:backgroundMark x1="30467" y1="84858" x2="30467" y2="84858"/>
                        <a14:backgroundMark x1="38142" y1="87462" x2="38142" y2="87462"/>
                        <a14:backgroundMark x1="27986" y1="79406" x2="27986" y2="79406"/>
                        <a14:backgroundMark x1="55395" y1="95457" x2="55395" y2="95457"/>
                        <a14:backgroundMark x1="57357" y1="94428" x2="57357" y2="94428"/>
                        <a14:backgroundMark x1="51414" y1="98304" x2="51414" y2="98304"/>
                        <a14:backgroundMark x1="36872" y1="98062" x2="36872" y2="98062"/>
                        <a14:backgroundMark x1="28275" y1="93640" x2="28275" y2="93640"/>
                        <a14:backgroundMark x1="50779" y1="93337" x2="50779" y2="93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93" t="8519" r="19146"/>
          <a:stretch/>
        </p:blipFill>
        <p:spPr>
          <a:xfrm>
            <a:off x="4859383" y="2873199"/>
            <a:ext cx="1138248" cy="18449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416" b="99243" l="9992" r="89924">
                        <a14:foregroundMark x1="48279" y1="91672" x2="48279" y2="91672"/>
                        <a14:foregroundMark x1="31612" y1="52177" x2="31612" y2="52177"/>
                        <a14:foregroundMark x1="32578" y1="51924" x2="32578" y2="51924"/>
                        <a14:foregroundMark x1="30982" y1="52492" x2="30982" y2="52492"/>
                        <a14:foregroundMark x1="64232" y1="50284" x2="64232" y2="50284"/>
                        <a14:foregroundMark x1="64568" y1="49905" x2="64568" y2="49905"/>
                        <a14:foregroundMark x1="62972" y1="50978" x2="62972" y2="50978"/>
                        <a14:foregroundMark x1="63350" y1="51672" x2="63350" y2="51672"/>
                        <a14:foregroundMark x1="64568" y1="49905" x2="64568" y2="49905"/>
                        <a14:foregroundMark x1="50729" y1="91719" x2="50729" y2="91719"/>
                        <a14:foregroundMark x1="53021" y1="89844" x2="53021" y2="89844"/>
                        <a14:foregroundMark x1="59479" y1="44375" x2="59479" y2="44375"/>
                        <a14:foregroundMark x1="52131" y1="25800" x2="52131" y2="25800"/>
                        <a14:backgroundMark x1="47649" y1="9905" x2="47649" y2="9905"/>
                        <a14:backgroundMark x1="45676" y1="42397" x2="45676" y2="42397"/>
                        <a14:backgroundMark x1="46012" y1="47319" x2="46012" y2="47319"/>
                        <a14:backgroundMark x1="58312" y1="45615" x2="58312" y2="45615"/>
                        <a14:backgroundMark x1="65281" y1="50978" x2="65281" y2="50978"/>
                        <a14:backgroundMark x1="66037" y1="47760" x2="66037" y2="47760"/>
                        <a14:backgroundMark x1="62510" y1="52177" x2="62510" y2="52177"/>
                        <a14:backgroundMark x1="59271" y1="50313" x2="59271" y2="5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01" t="4672" r="32817" b="3782"/>
          <a:stretch/>
        </p:blipFill>
        <p:spPr>
          <a:xfrm>
            <a:off x="2896565" y="2829143"/>
            <a:ext cx="1156951" cy="196155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4584" y1="34574" x2="44584" y2="34574"/>
                        <a14:foregroundMark x1="39715" y1="68013" x2="39715" y2="68013"/>
                        <a14:foregroundMark x1="37909" y1="68517" x2="37909" y2="68517"/>
                        <a14:foregroundMark x1="58228" y1="60946" x2="58228" y2="60946"/>
                        <a14:backgroundMark x1="74979" y1="33438" x2="74979" y2="33438"/>
                        <a14:backgroundMark x1="75651" y1="63218" x2="75651" y2="63218"/>
                        <a14:backgroundMark x1="76448" y1="61262" x2="76448" y2="61262"/>
                        <a14:backgroundMark x1="60202" y1="59054" x2="60202" y2="59054"/>
                        <a14:backgroundMark x1="45046" y1="33186" x2="45046" y2="33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31009" r="20704" b="25117"/>
          <a:stretch/>
        </p:blipFill>
        <p:spPr>
          <a:xfrm rot="16200000">
            <a:off x="1543770" y="3326296"/>
            <a:ext cx="2031945" cy="8968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8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9" r="3201"/>
          <a:stretch/>
        </p:blipFill>
        <p:spPr>
          <a:xfrm>
            <a:off x="7115470" y="4778894"/>
            <a:ext cx="2553820" cy="1889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05" b="89905" l="0" r="99706">
                        <a14:backgroundMark x1="48489" y1="30347" x2="48489" y2="30347"/>
                        <a14:backgroundMark x1="79513" y1="27886" x2="79513" y2="278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5790" y="3150261"/>
            <a:ext cx="1839997" cy="122486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32340" r="70194">
                        <a14:foregroundMark x1="51805" y1="7445" x2="51805" y2="7445"/>
                        <a14:foregroundMark x1="53988" y1="4353" x2="53988" y2="4353"/>
                        <a14:foregroundMark x1="58270" y1="4479" x2="58270" y2="4479"/>
                        <a14:foregroundMark x1="59362" y1="8517" x2="59362" y2="8517"/>
                        <a14:foregroundMark x1="44374" y1="21136" x2="44374" y2="21136"/>
                        <a14:foregroundMark x1="44123" y1="25994" x2="44123" y2="25994"/>
                        <a14:foregroundMark x1="44920" y1="18170" x2="45004" y2="18738"/>
                        <a14:foregroundMark x1="47691" y1="98170" x2="47691" y2="98170"/>
                        <a14:foregroundMark x1="50126" y1="98423" x2="50126" y2="98423"/>
                        <a14:foregroundMark x1="62217" y1="99495" x2="62217" y2="99495"/>
                        <a14:foregroundMark x1="59866" y1="39748" x2="59866" y2="39748"/>
                        <a14:foregroundMark x1="52645" y1="35710" x2="52645" y2="35710"/>
                        <a14:foregroundMark x1="50462" y1="30284" x2="50462" y2="30284"/>
                        <a14:foregroundMark x1="61587" y1="39748" x2="61587" y2="39748"/>
                        <a14:foregroundMark x1="63560" y1="44416" x2="63560" y2="44416"/>
                        <a14:foregroundMark x1="57725" y1="7256" x2="57725" y2="7256"/>
                        <a14:foregroundMark x1="58186" y1="9968" x2="58186" y2="9968"/>
                        <a14:foregroundMark x1="62133" y1="8896" x2="62133" y2="8896"/>
                        <a14:foregroundMark x1="60160" y1="4164" x2="60160" y2="4164"/>
                        <a14:foregroundMark x1="64358" y1="6057" x2="64358" y2="6057"/>
                        <a14:foregroundMark x1="57809" y1="5931" x2="57809" y2="5931"/>
                        <a14:foregroundMark x1="59446" y1="4164" x2="59446" y2="4164"/>
                        <a14:foregroundMark x1="61503" y1="3218" x2="61503" y2="3218"/>
                        <a14:foregroundMark x1="64652" y1="3912" x2="64652" y2="3912"/>
                        <a14:foregroundMark x1="60243" y1="6498" x2="60243" y2="6498"/>
                        <a14:foregroundMark x1="61503" y1="7129" x2="61503" y2="7129"/>
                        <a14:foregroundMark x1="62552" y1="10662" x2="62552" y2="10662"/>
                        <a14:foregroundMark x1="62930" y1="11987" x2="62930" y2="11987"/>
                        <a14:foregroundMark x1="51637" y1="4606" x2="51637" y2="4606"/>
                        <a14:foregroundMark x1="48321" y1="8076" x2="48321" y2="8076"/>
                        <a14:foregroundMark x1="47061" y1="9464" x2="47061" y2="9464"/>
                        <a14:foregroundMark x1="49832" y1="7950" x2="49832" y2="7950"/>
                        <a14:foregroundMark x1="47439" y1="6751" x2="47439" y2="6751"/>
                        <a14:foregroundMark x1="46893" y1="9464" x2="46893" y2="9464"/>
                        <a14:foregroundMark x1="48866" y1="6498" x2="48866" y2="6498"/>
                        <a14:foregroundMark x1="47355" y1="8517" x2="47355" y2="8517"/>
                        <a14:foregroundMark x1="48783" y1="8517" x2="48783" y2="8517"/>
                        <a14:foregroundMark x1="48237" y1="7256" x2="48237" y2="7256"/>
                        <a14:foregroundMark x1="58438" y1="34196" x2="58438" y2="34196"/>
                        <a14:foregroundMark x1="60160" y1="30284" x2="60160" y2="30284"/>
                        <a14:foregroundMark x1="37280" y1="32177" x2="37280" y2="32177"/>
                        <a14:foregroundMark x1="42485" y1="33817" x2="42485" y2="33817"/>
                        <a14:foregroundMark x1="40722" y1="34069" x2="40722" y2="34069"/>
                        <a14:foregroundMark x1="39001" y1="33375" x2="39001" y2="33375"/>
                        <a14:backgroundMark x1="48733" y1="3356" x2="48733" y2="3356"/>
                        <a14:backgroundMark x1="60954" y1="10962" x2="60954" y2="10962"/>
                        <a14:backgroundMark x1="58867" y1="5817" x2="58867" y2="5817"/>
                        <a14:backgroundMark x1="50671" y1="5369" x2="50671" y2="5369"/>
                        <a14:backgroundMark x1="54247" y1="6488" x2="54247" y2="6488"/>
                        <a14:backgroundMark x1="60060" y1="6488" x2="60060" y2="6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667" t="2036" r="28825"/>
          <a:stretch/>
        </p:blipFill>
        <p:spPr>
          <a:xfrm>
            <a:off x="4077436" y="5066417"/>
            <a:ext cx="1065747" cy="171573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994" b="97396" l="35630" r="71979">
                        <a14:foregroundMark x1="47249" y1="52816" x2="47249" y2="52816"/>
                        <a14:foregroundMark x1="55630" y1="83222" x2="55630" y2="83222"/>
                        <a14:foregroundMark x1="54859" y1="76499" x2="54859" y2="76499"/>
                        <a14:foregroundMark x1="52442" y1="88795" x2="52442" y2="88795"/>
                        <a14:foregroundMark x1="55373" y1="77044" x2="55373" y2="77044"/>
                        <a14:foregroundMark x1="53419" y1="76741" x2="53419" y2="76741"/>
                        <a14:foregroundMark x1="66067" y1="16293" x2="66067" y2="16293"/>
                        <a14:foregroundMark x1="68123" y1="20048" x2="68123" y2="20048"/>
                        <a14:foregroundMark x1="68329" y1="13568" x2="68329" y2="13568"/>
                        <a14:foregroundMark x1="68997" y1="12538" x2="68997" y2="12538"/>
                        <a14:foregroundMark x1="61440" y1="29497" x2="61440" y2="29497"/>
                        <a14:foregroundMark x1="55167" y1="77529" x2="55167" y2="77529"/>
                        <a14:foregroundMark x1="56812" y1="76923" x2="56812" y2="76923"/>
                        <a14:foregroundMark x1="64730" y1="29497" x2="64730" y2="29497"/>
                        <a14:foregroundMark x1="69254" y1="19443" x2="69254" y2="19443"/>
                        <a14:foregroundMark x1="57738" y1="95154" x2="57738" y2="95154"/>
                        <a14:foregroundMark x1="58715" y1="94367" x2="58715" y2="94367"/>
                        <a14:foregroundMark x1="56864" y1="95942" x2="56864" y2="95942"/>
                        <a14:foregroundMark x1="55844" y1="27916" x2="55844" y2="27916"/>
                        <a14:backgroundMark x1="69563" y1="26408" x2="69563" y2="26408"/>
                        <a14:backgroundMark x1="63496" y1="33374" x2="63496" y2="33374"/>
                        <a14:backgroundMark x1="66067" y1="49182" x2="66067" y2="49182"/>
                        <a14:backgroundMark x1="65296" y1="56208" x2="65296" y2="56208"/>
                        <a14:backgroundMark x1="65810" y1="62144" x2="65810" y2="62144"/>
                        <a14:backgroundMark x1="65501" y1="52816" x2="65501" y2="52816"/>
                        <a14:backgroundMark x1="57943" y1="78074" x2="57943" y2="78074"/>
                        <a14:backgroundMark x1="67918" y1="33253" x2="67918" y2="33253"/>
                        <a14:backgroundMark x1="66838" y1="26953" x2="66838" y2="26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044" t="7638" r="25822"/>
          <a:stretch/>
        </p:blipFill>
        <p:spPr>
          <a:xfrm>
            <a:off x="4053637" y="2792695"/>
            <a:ext cx="899363" cy="200633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757" b="100000" l="9995" r="93019">
                        <a14:foregroundMark x1="56755" y1="27559" x2="56755" y2="27559"/>
                        <a14:foregroundMark x1="52034" y1="25863" x2="52034" y2="25863"/>
                        <a14:foregroundMark x1="70718" y1="27196" x2="70718" y2="27196"/>
                        <a14:foregroundMark x1="74686" y1="29921" x2="74686" y2="29921"/>
                        <a14:foregroundMark x1="70919" y1="31314" x2="70919" y2="31314"/>
                        <a14:foregroundMark x1="72677" y1="35312" x2="72677" y2="35312"/>
                        <a14:foregroundMark x1="64660" y1="22482" x2="64660" y2="22482"/>
                        <a14:backgroundMark x1="77398" y1="30830" x2="77398" y2="30830"/>
                        <a14:backgroundMark x1="74686" y1="20351" x2="74686" y2="20351"/>
                        <a14:backgroundMark x1="69412" y1="15809" x2="69412" y2="15809"/>
                        <a14:backgroundMark x1="77398" y1="27075" x2="77398" y2="27075"/>
                        <a14:backgroundMark x1="43446" y1="27075" x2="43446" y2="27075"/>
                        <a14:backgroundMark x1="42491" y1="42338" x2="42491" y2="42338"/>
                        <a14:backgroundMark x1="41085" y1="26045" x2="41085" y2="26045"/>
                        <a14:backgroundMark x1="40984" y1="46760" x2="40984" y2="46760"/>
                        <a14:backgroundMark x1="41185" y1="39491" x2="41185" y2="39491"/>
                        <a14:backgroundMark x1="45404" y1="25379" x2="45404" y2="25379"/>
                        <a14:backgroundMark x1="41085" y1="42580" x2="41085" y2="42580"/>
                        <a14:backgroundMark x1="40984" y1="56572" x2="40984" y2="56572"/>
                        <a14:backgroundMark x1="40583" y1="82314" x2="40583" y2="82314"/>
                        <a14:backgroundMark x1="35962" y1="95942" x2="35962" y2="95942"/>
                        <a14:backgroundMark x1="18985" y1="86735" x2="18985" y2="86735"/>
                        <a14:backgroundMark x1="25866" y1="90975" x2="25866" y2="90975"/>
                        <a14:backgroundMark x1="37469" y1="82617" x2="37469" y2="82617"/>
                        <a14:backgroundMark x1="42592" y1="78982" x2="42592" y2="78982"/>
                        <a14:backgroundMark x1="36816" y1="45306" x2="36816" y2="45306"/>
                        <a14:backgroundMark x1="36816" y1="30285" x2="36816" y2="30285"/>
                        <a14:backgroundMark x1="40331" y1="41308" x2="40331" y2="41308"/>
                        <a14:backgroundMark x1="39578" y1="56693" x2="39578" y2="56693"/>
                        <a14:backgroundMark x1="36916" y1="85282" x2="36916" y2="85282"/>
                        <a14:backgroundMark x1="38624" y1="97577" x2="38624" y2="97577"/>
                        <a14:backgroundMark x1="16826" y1="89037" x2="16826" y2="89037"/>
                        <a14:backgroundMark x1="24058" y1="95821" x2="24058" y2="95821"/>
                        <a14:backgroundMark x1="46811" y1="98122" x2="46811" y2="98122"/>
                        <a14:backgroundMark x1="26519" y1="90491" x2="26519" y2="90491"/>
                        <a14:backgroundMark x1="15018" y1="93701" x2="15018" y2="93701"/>
                        <a14:backgroundMark x1="12557" y1="85706" x2="12557" y2="85706"/>
                        <a14:backgroundMark x1="23807" y1="89037" x2="23807" y2="89037"/>
                        <a14:backgroundMark x1="20944" y1="95821" x2="20944" y2="95821"/>
                        <a14:backgroundMark x1="28780" y1="98001" x2="28780" y2="98001"/>
                        <a14:backgroundMark x1="31241" y1="91520" x2="31241" y2="91520"/>
                        <a14:backgroundMark x1="41537" y1="45669" x2="41537" y2="45669"/>
                        <a14:backgroundMark x1="47765" y1="39976" x2="47765" y2="39976"/>
                        <a14:backgroundMark x1="76846" y1="33374" x2="76846" y2="33374"/>
                        <a14:backgroundMark x1="76946" y1="39249" x2="76946" y2="39249"/>
                        <a14:backgroundMark x1="78855" y1="19685" x2="78855" y2="19685"/>
                        <a14:backgroundMark x1="76946" y1="24712" x2="76946" y2="24712"/>
                        <a14:backgroundMark x1="79006" y1="22411" x2="79006" y2="22411"/>
                        <a14:backgroundMark x1="37870" y1="27983" x2="37870" y2="27983"/>
                        <a14:backgroundMark x1="27022" y1="93216" x2="27022" y2="93216"/>
                        <a14:backgroundMark x1="65344" y1="99273" x2="65344" y2="99273"/>
                        <a14:backgroundMark x1="73631" y1="30406" x2="73631" y2="30406"/>
                        <a14:backgroundMark x1="73380" y1="37008" x2="73380" y2="37008"/>
                        <a14:backgroundMark x1="78353" y1="25500" x2="78353" y2="25500"/>
                        <a14:backgroundMark x1="77599" y1="36644" x2="77599" y2="36644"/>
                        <a14:backgroundMark x1="78058" y1="6557" x2="78641" y2="6792"/>
                        <a14:backgroundMark x1="76505" y1="14754" x2="76505" y2="14754"/>
                        <a14:backgroundMark x1="74563" y1="19906" x2="74563" y2="19906"/>
                        <a14:backgroundMark x1="76311" y1="14052" x2="76311" y2="14052"/>
                        <a14:backgroundMark x1="76505" y1="12646" x2="76505" y2="12646"/>
                        <a14:backgroundMark x1="74175" y1="17799" x2="74175" y2="17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66" r="5523"/>
          <a:stretch/>
        </p:blipFill>
        <p:spPr>
          <a:xfrm>
            <a:off x="2912590" y="4941168"/>
            <a:ext cx="1274394" cy="175183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94" b="99637" l="32350" r="89934">
                        <a14:foregroundMark x1="59878" y1="81647" x2="59878" y2="81647"/>
                        <a14:foregroundMark x1="61423" y1="95881" x2="61423" y2="95881"/>
                        <a14:foregroundMark x1="58848" y1="97032" x2="58848" y2="97032"/>
                        <a14:foregroundMark x1="59082" y1="18474" x2="59082" y2="18474"/>
                        <a14:foregroundMark x1="64513" y1="98789" x2="64513" y2="98789"/>
                        <a14:foregroundMark x1="63155" y1="98304" x2="63155" y2="98304"/>
                        <a14:backgroundMark x1="35627" y1="84797" x2="35627" y2="84797"/>
                        <a14:backgroundMark x1="77107" y1="95215" x2="77622" y2="95700"/>
                        <a14:backgroundMark x1="82116" y1="81890" x2="82116" y2="81890"/>
                        <a14:backgroundMark x1="77481" y1="28892" x2="77481" y2="28892"/>
                        <a14:backgroundMark x1="79541" y1="52938" x2="79541" y2="52938"/>
                        <a14:backgroundMark x1="77481" y1="59600" x2="77481" y2="59600"/>
                        <a14:backgroundMark x1="85908" y1="68080" x2="85908" y2="68080"/>
                        <a14:backgroundMark x1="76919" y1="84131" x2="76919" y2="84131"/>
                        <a14:backgroundMark x1="69195" y1="81405" x2="69195" y2="81405"/>
                        <a14:backgroundMark x1="64185" y1="80739" x2="64185" y2="80739"/>
                        <a14:backgroundMark x1="70552" y1="92792" x2="70552" y2="92792"/>
                        <a14:backgroundMark x1="76077" y1="97698" x2="76077" y2="97698"/>
                        <a14:backgroundMark x1="70225" y1="96608" x2="70225" y2="96608"/>
                        <a14:backgroundMark x1="73689" y1="80073" x2="73689" y2="80073"/>
                        <a14:backgroundMark x1="70927" y1="92550" x2="70927" y2="92550"/>
                        <a14:backgroundMark x1="82631" y1="89461" x2="82631" y2="89461"/>
                        <a14:backgroundMark x1="78511" y1="84313" x2="78511" y2="84313"/>
                        <a14:backgroundMark x1="77996" y1="74319" x2="77996" y2="74319"/>
                        <a14:backgroundMark x1="78511" y1="58692" x2="78511" y2="58692"/>
                        <a14:backgroundMark x1="80571" y1="41127" x2="80571" y2="41127"/>
                        <a14:backgroundMark x1="79026" y1="35796" x2="79026" y2="35796"/>
                        <a14:backgroundMark x1="78137" y1="19079" x2="78137" y2="19079"/>
                        <a14:backgroundMark x1="77294" y1="19079" x2="77294" y2="19079"/>
                        <a14:backgroundMark x1="79167" y1="17929" x2="79167" y2="17929"/>
                        <a14:backgroundMark x1="82116" y1="40460" x2="82116" y2="40460"/>
                        <a14:backgroundMark x1="76077" y1="43125" x2="76077" y2="43125"/>
                        <a14:backgroundMark x1="74345" y1="47365" x2="74345" y2="47365"/>
                        <a14:backgroundMark x1="75890" y1="54028" x2="75890" y2="54028"/>
                        <a14:backgroundMark x1="76779" y1="63840" x2="76779" y2="63840"/>
                        <a14:backgroundMark x1="71770" y1="61599" x2="71770" y2="61599"/>
                        <a14:backgroundMark x1="50234" y1="20170" x2="50234" y2="20170"/>
                        <a14:backgroundMark x1="50094" y1="23077" x2="50094" y2="23077"/>
                        <a14:backgroundMark x1="51966" y1="19079" x2="51966" y2="19079"/>
                        <a14:backgroundMark x1="50421" y1="24833" x2="50421" y2="24833"/>
                        <a14:backgroundMark x1="36142" y1="81647" x2="36142" y2="81647"/>
                        <a14:backgroundMark x1="28043" y1="82980" x2="28043" y2="82980"/>
                        <a14:backgroundMark x1="26826" y1="85887" x2="26826" y2="85887"/>
                        <a14:backgroundMark x1="34410" y1="92126" x2="34410" y2="92126"/>
                        <a14:backgroundMark x1="40637" y1="92550" x2="40637" y2="92550"/>
                        <a14:backgroundMark x1="23221" y1="84313" x2="23221" y2="84313"/>
                        <a14:backgroundMark x1="29401" y1="90551" x2="29401" y2="90551"/>
                        <a14:backgroundMark x1="41667" y1="96790" x2="41667" y2="96790"/>
                        <a14:backgroundMark x1="40777" y1="97274" x2="40777" y2="97274"/>
                        <a14:backgroundMark x1="41807" y1="84979" x2="41807" y2="84979"/>
                        <a14:backgroundMark x1="42182" y1="91702" x2="42182" y2="93216"/>
                        <a14:backgroundMark x1="41292" y1="82798" x2="41292" y2="82798"/>
                        <a14:backgroundMark x1="80712" y1="91460" x2="80712" y2="92126"/>
                        <a14:backgroundMark x1="74017" y1="95215" x2="74017" y2="95215"/>
                        <a14:backgroundMark x1="68493" y1="89219" x2="68493" y2="89219"/>
                        <a14:backgroundMark x1="65590" y1="87462" x2="65590" y2="87462"/>
                        <a14:backgroundMark x1="68165" y1="97456" x2="68165" y2="97456"/>
                        <a14:backgroundMark x1="85019" y1="62750" x2="85019" y2="62750"/>
                        <a14:backgroundMark x1="81086" y1="45366" x2="81086" y2="45366"/>
                        <a14:backgroundMark x1="80712" y1="26166" x2="80712" y2="26166"/>
                        <a14:backgroundMark x1="80899" y1="22168" x2="80899" y2="22168"/>
                        <a14:backgroundMark x1="83333" y1="26832" x2="83333" y2="26832"/>
                        <a14:backgroundMark x1="83848" y1="27983" x2="83848" y2="27983"/>
                        <a14:backgroundMark x1="84176" y1="26166" x2="84176" y2="26166"/>
                        <a14:backgroundMark x1="84176" y1="26166" x2="84176" y2="26166"/>
                        <a14:backgroundMark x1="84176" y1="26166" x2="84176" y2="26166"/>
                        <a14:backgroundMark x1="84363" y1="27075" x2="84363" y2="27075"/>
                        <a14:backgroundMark x1="84363" y1="27317" x2="84363" y2="27317"/>
                        <a14:backgroundMark x1="84363" y1="27317" x2="84363" y2="27317"/>
                        <a14:backgroundMark x1="84363" y1="27498" x2="84363" y2="27498"/>
                        <a14:backgroundMark x1="84504" y1="27983" x2="84504" y2="27983"/>
                        <a14:backgroundMark x1="84504" y1="47547" x2="84504" y2="47547"/>
                        <a14:backgroundMark x1="78839" y1="65597" x2="78839" y2="65597"/>
                        <a14:backgroundMark x1="80571" y1="70503" x2="80571" y2="70503"/>
                        <a14:backgroundMark x1="82631" y1="63598" x2="82631" y2="63598"/>
                        <a14:backgroundMark x1="80384" y1="60690" x2="80384" y2="60690"/>
                        <a14:backgroundMark x1="80899" y1="64264" x2="80899" y2="64264"/>
                        <a14:backgroundMark x1="79026" y1="48031" x2="79026" y2="48031"/>
                        <a14:backgroundMark x1="81227" y1="48455" x2="81227" y2="48455"/>
                        <a14:backgroundMark x1="76404" y1="36887" x2="76404" y2="36887"/>
                        <a14:backgroundMark x1="75047" y1="30224" x2="75047" y2="30224"/>
                        <a14:backgroundMark x1="74860" y1="31557" x2="74860" y2="31557"/>
                        <a14:backgroundMark x1="73830" y1="31072" x2="73830" y2="31072"/>
                        <a14:backgroundMark x1="74204" y1="30890" x2="74204" y2="30890"/>
                        <a14:backgroundMark x1="73830" y1="33979" x2="73830" y2="33979"/>
                        <a14:backgroundMark x1="73689" y1="33313" x2="73689" y2="33313"/>
                        <a14:backgroundMark x1="75749" y1="53119" x2="75749" y2="53119"/>
                        <a14:backgroundMark x1="76779" y1="62023" x2="76779" y2="62023"/>
                        <a14:backgroundMark x1="68165" y1="95033" x2="68165" y2="95033"/>
                        <a14:backgroundMark x1="64560" y1="89703" x2="64560" y2="89703"/>
                        <a14:backgroundMark x1="81414" y1="98365" x2="81414" y2="98365"/>
                        <a14:backgroundMark x1="33052" y1="83889" x2="33052" y2="83889"/>
                        <a14:backgroundMark x1="35112" y1="92550" x2="35112" y2="92550"/>
                        <a14:backgroundMark x1="38390" y1="86796" x2="38390" y2="86796"/>
                        <a14:backgroundMark x1="44569" y1="86311" x2="44569" y2="86311"/>
                        <a14:backgroundMark x1="43867" y1="97698" x2="43867" y2="97698"/>
                        <a14:backgroundMark x1="18399" y1="81405" x2="18399" y2="81405"/>
                        <a14:backgroundMark x1="54728" y1="85645" x2="54728" y2="85645"/>
                        <a14:backgroundMark x1="54541" y1="98365" x2="54541" y2="98365"/>
                        <a14:backgroundMark x1="42322" y1="92792" x2="42322" y2="92792"/>
                        <a14:backgroundMark x1="72285" y1="88795" x2="72285" y2="88795"/>
                        <a14:backgroundMark x1="73315" y1="78074" x2="73315" y2="78074"/>
                        <a14:backgroundMark x1="77294" y1="80315" x2="77294" y2="80315"/>
                        <a14:backgroundMark x1="69195" y1="84313" x2="69195" y2="84313"/>
                        <a14:backgroundMark x1="66105" y1="80739" x2="66105" y2="80739"/>
                        <a14:backgroundMark x1="69195" y1="77408" x2="69195" y2="77408"/>
                        <a14:backgroundMark x1="72144" y1="64082" x2="72144" y2="64082"/>
                        <a14:backgroundMark x1="72144" y1="80073" x2="72144" y2="80073"/>
                        <a14:backgroundMark x1="62640" y1="80315" x2="62640" y2="80315"/>
                        <a14:backgroundMark x1="63858" y1="96790" x2="63858" y2="96790"/>
                        <a14:backgroundMark x1="41152" y1="84555" x2="41152" y2="84555"/>
                        <a14:backgroundMark x1="47659" y1="84797" x2="47659" y2="84797"/>
                        <a14:backgroundMark x1="47846" y1="96366" x2="47846" y2="96366"/>
                        <a14:backgroundMark x1="55056" y1="96124" x2="55056" y2="96124"/>
                        <a14:backgroundMark x1="55431" y1="83222" x2="55431" y2="83222"/>
                        <a14:backgroundMark x1="54916" y1="79406" x2="54916" y2="79406"/>
                        <a14:backgroundMark x1="54401" y1="85463" x2="54401" y2="85463"/>
                        <a14:backgroundMark x1="54401" y1="82798" x2="54401" y2="82798"/>
                        <a14:backgroundMark x1="55758" y1="87462" x2="55758" y2="87462"/>
                        <a14:backgroundMark x1="55056" y1="93216" x2="55056" y2="93216"/>
                        <a14:backgroundMark x1="62781" y1="86675" x2="62781" y2="86675"/>
                        <a14:backgroundMark x1="54728" y1="83767" x2="54728" y2="83767"/>
                        <a14:backgroundMark x1="54728" y1="86432" x2="54728" y2="86432"/>
                        <a14:backgroundMark x1="55899" y1="80860" x2="55899" y2="80860"/>
                        <a14:backgroundMark x1="61236" y1="87341" x2="61236" y2="87341"/>
                        <a14:backgroundMark x1="61751" y1="84858" x2="61751" y2="84858"/>
                        <a14:backgroundMark x1="55056" y1="83525" x2="55056" y2="83525"/>
                        <a14:backgroundMark x1="51592" y1="21260" x2="51592" y2="21260"/>
                        <a14:backgroundMark x1="50796" y1="19988" x2="50796" y2="19988"/>
                        <a14:backgroundMark x1="50796" y1="22411" x2="50796" y2="22411"/>
                        <a14:backgroundMark x1="50890" y1="25136" x2="50890" y2="25136"/>
                        <a14:backgroundMark x1="80197" y1="55906" x2="80197" y2="55906"/>
                        <a14:backgroundMark x1="76311" y1="72199" x2="76311" y2="72199"/>
                        <a14:backgroundMark x1="71348" y1="68746" x2="71348" y2="68746"/>
                        <a14:backgroundMark x1="48221" y1="98910" x2="48221" y2="98910"/>
                        <a14:backgroundMark x1="54494" y1="82919" x2="54494" y2="82919"/>
                        <a14:backgroundMark x1="56601" y1="85584" x2="56601" y2="85584"/>
                        <a14:backgroundMark x1="53652" y1="87341" x2="53652" y2="87341"/>
                        <a14:backgroundMark x1="55478" y1="89522" x2="55478" y2="89522"/>
                        <a14:backgroundMark x1="56788" y1="87826" x2="56788" y2="87826"/>
                        <a14:backgroundMark x1="50609" y1="21926" x2="50609" y2="21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71" t="10819" r="25813"/>
          <a:stretch/>
        </p:blipFill>
        <p:spPr>
          <a:xfrm>
            <a:off x="5884675" y="4868805"/>
            <a:ext cx="1085792" cy="191334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905" b="94448" l="36440" r="89924">
                        <a14:foregroundMark x1="54576" y1="44227" x2="54576" y2="44227"/>
                        <a14:foregroundMark x1="43535" y1="80252" x2="43535" y2="80252"/>
                        <a14:foregroundMark x1="44542" y1="88517" x2="44542" y2="88517"/>
                        <a14:foregroundMark x1="50630" y1="91483" x2="50630" y2="91483"/>
                        <a14:foregroundMark x1="46599" y1="92114" x2="46599" y2="92114"/>
                        <a14:foregroundMark x1="42275" y1="75962" x2="42275" y2="75962"/>
                        <a14:foregroundMark x1="44249" y1="69401" x2="44249" y2="69401"/>
                        <a14:foregroundMark x1="47187" y1="88644" x2="47187" y2="88644"/>
                        <a14:foregroundMark x1="47691" y1="88391" x2="47691" y2="88391"/>
                        <a14:foregroundMark x1="51008" y1="88265" x2="51008" y2="88265"/>
                        <a14:backgroundMark x1="34761" y1="51861" x2="34761" y2="51861"/>
                        <a14:backgroundMark x1="39589" y1="36530" x2="39589" y2="36530"/>
                        <a14:backgroundMark x1="33333" y1="47445" x2="33333" y2="47445"/>
                        <a14:backgroundMark x1="29639" y1="50915" x2="29639" y2="50915"/>
                        <a14:backgroundMark x1="30563" y1="61956" x2="30563" y2="61956"/>
                        <a14:backgroundMark x1="25189" y1="61830" x2="25189" y2="61830"/>
                        <a14:backgroundMark x1="32704" y1="68833" x2="32872" y2="69211"/>
                        <a14:backgroundMark x1="33039" y1="78549" x2="33039" y2="78549"/>
                        <a14:backgroundMark x1="40512" y1="51609" x2="40512" y2="51609"/>
                        <a14:backgroundMark x1="37909" y1="51987" x2="37909" y2="51987"/>
                        <a14:backgroundMark x1="39505" y1="36656" x2="39505" y2="36656"/>
                        <a14:backgroundMark x1="40134" y1="40189" x2="40134" y2="40189"/>
                        <a14:backgroundMark x1="42485" y1="41893" x2="42485" y2="41893"/>
                        <a14:backgroundMark x1="40134" y1="55521" x2="40134" y2="55521"/>
                        <a14:backgroundMark x1="41478" y1="57413" x2="41478" y2="57413"/>
                        <a14:backgroundMark x1="38539" y1="60189" x2="38539" y2="60189"/>
                        <a14:backgroundMark x1="39505" y1="59306" x2="39505" y2="59306"/>
                        <a14:backgroundMark x1="43829" y1="65489" x2="43829" y2="65489"/>
                        <a14:backgroundMark x1="45172" y1="66120" x2="45172" y2="66120"/>
                        <a14:backgroundMark x1="46222" y1="65174" x2="46222" y2="65174"/>
                        <a14:backgroundMark x1="39253" y1="73817" x2="39253" y2="73817"/>
                        <a14:backgroundMark x1="38959" y1="79621" x2="38959" y2="79621"/>
                        <a14:backgroundMark x1="39966" y1="84732" x2="39966" y2="84732"/>
                        <a14:backgroundMark x1="43073" y1="84164" x2="43073" y2="84164"/>
                        <a14:backgroundMark x1="41940" y1="70032" x2="41940" y2="70032"/>
                        <a14:backgroundMark x1="41478" y1="77729" x2="41478" y2="77729"/>
                        <a14:backgroundMark x1="39966" y1="47445" x2="39966" y2="47445"/>
                        <a14:backgroundMark x1="39043" y1="46246" x2="39043" y2="46246"/>
                        <a14:backgroundMark x1="41226" y1="44858" x2="41226" y2="44858"/>
                        <a14:backgroundMark x1="42821" y1="44984" x2="42821" y2="44984"/>
                        <a14:backgroundMark x1="40050" y1="55773" x2="40050" y2="55773"/>
                        <a14:backgroundMark x1="41730" y1="55647" x2="41730" y2="55647"/>
                        <a14:backgroundMark x1="39589" y1="54132" x2="39589" y2="54132"/>
                        <a14:backgroundMark x1="40302" y1="57918" x2="40302" y2="57918"/>
                        <a14:backgroundMark x1="38875" y1="78107" x2="38875" y2="78107"/>
                        <a14:backgroundMark x1="39589" y1="89022" x2="39589" y2="89022"/>
                        <a14:backgroundMark x1="40890" y1="55457" x2="40890" y2="55457"/>
                        <a14:backgroundMark x1="41604" y1="44353" x2="41604" y2="44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1" t="16143" r="39688" b="6203"/>
          <a:stretch/>
        </p:blipFill>
        <p:spPr>
          <a:xfrm>
            <a:off x="5889859" y="2638289"/>
            <a:ext cx="1124699" cy="192766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341" y="2638289"/>
            <a:ext cx="2519037" cy="180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968" b="89968" l="5500" r="89966">
                        <a14:backgroundMark x1="26280" y1="41577" x2="26280" y2="41577"/>
                        <a14:backgroundMark x1="31612" y1="46814" x2="31612" y2="46814"/>
                        <a14:backgroundMark x1="59404" y1="30158" x2="59404" y2="301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13" t="28129" r="11636" b="8436"/>
          <a:stretch/>
        </p:blipFill>
        <p:spPr>
          <a:xfrm rot="16200000">
            <a:off x="-290422" y="3281840"/>
            <a:ext cx="1853548" cy="94815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99706">
                        <a14:foregroundMark x1="33207" y1="8328" x2="33207" y2="8328"/>
                        <a14:foregroundMark x1="13644" y1="13249" x2="13644" y2="13249"/>
                        <a14:foregroundMark x1="15491" y1="7256" x2="15491" y2="7256"/>
                        <a14:foregroundMark x1="17968" y1="89401" x2="17968" y2="89401"/>
                        <a14:foregroundMark x1="17842" y1="85363" x2="17842" y2="85363"/>
                        <a14:foregroundMark x1="24937" y1="89527" x2="24937" y2="89527"/>
                        <a14:foregroundMark x1="24475" y1="83785" x2="24475" y2="83785"/>
                        <a14:foregroundMark x1="42905" y1="34953" x2="42905" y2="34953"/>
                        <a14:foregroundMark x1="42065" y1="22334" x2="42065" y2="22334"/>
                        <a14:foregroundMark x1="34257" y1="36845" x2="34257" y2="36845"/>
                        <a14:foregroundMark x1="43451" y1="14953" x2="43451" y2="14953"/>
                        <a14:foregroundMark x1="37531" y1="19685" x2="37531" y2="19685"/>
                        <a14:foregroundMark x1="38581" y1="18297" x2="38581" y2="18297"/>
                        <a14:foregroundMark x1="34047" y1="6057" x2="34047" y2="6057"/>
                        <a14:foregroundMark x1="35432" y1="5868" x2="35432" y2="5868"/>
                        <a14:foregroundMark x1="35432" y1="32997" x2="35432" y2="32997"/>
                        <a14:foregroundMark x1="82872" y1="23533" x2="82872" y2="23533"/>
                        <a14:foregroundMark x1="41142" y1="86751" x2="41142" y2="86751"/>
                        <a14:foregroundMark x1="42443" y1="83596" x2="42443" y2="83596"/>
                        <a14:foregroundMark x1="31486" y1="10599" x2="31486" y2="10599"/>
                        <a14:foregroundMark x1="84845" y1="37035" x2="84845" y2="37035"/>
                        <a14:foregroundMark x1="87993" y1="45804" x2="87993" y2="45804"/>
                        <a14:foregroundMark x1="68976" y1="28265" x2="68976" y2="28265"/>
                        <a14:foregroundMark x1="61419" y1="24606" x2="61419" y2="24606"/>
                        <a14:foregroundMark x1="80026" y1="25050" x2="80026" y2="25050"/>
                        <a14:foregroundMark x1="40476" y1="24056" x2="40476" y2="24056"/>
                        <a14:foregroundMark x1="31217" y1="32406" x2="31217" y2="32406"/>
                        <a14:foregroundMark x1="31217" y1="36183" x2="31217" y2="36183"/>
                        <a14:foregroundMark x1="42328" y1="66600" x2="42328" y2="66600"/>
                        <a14:foregroundMark x1="41799" y1="76143" x2="41799" y2="76143"/>
                        <a14:foregroundMark x1="42063" y1="70775" x2="42063" y2="70775"/>
                        <a14:foregroundMark x1="18373" y1="89941" x2="18373" y2="89941"/>
                        <a14:foregroundMark x1="25459" y1="85010" x2="25459" y2="85010"/>
                        <a14:foregroundMark x1="84777" y1="18343" x2="84777" y2="18343"/>
                        <a14:foregroundMark x1="83727" y1="24852" x2="83727" y2="24852"/>
                        <a14:foregroundMark x1="83202" y1="28797" x2="83202" y2="28797"/>
                        <a14:foregroundMark x1="86614" y1="41815" x2="86614" y2="41815"/>
                        <a14:foregroundMark x1="85696" y1="43984" x2="85696" y2="43984"/>
                        <a14:foregroundMark x1="88320" y1="45365" x2="88320" y2="45365"/>
                        <a14:foregroundMark x1="90420" y1="51479" x2="90420" y2="51479"/>
                        <a14:foregroundMark x1="92782" y1="55819" x2="93176" y2="56410"/>
                        <a14:foregroundMark x1="88976" y1="48521" x2="88976" y2="48521"/>
                        <a14:foregroundMark x1="94751" y1="53452" x2="94751" y2="53452"/>
                        <a14:foregroundMark x1="86352" y1="17357" x2="86352" y2="17357"/>
                        <a14:foregroundMark x1="88714" y1="15187" x2="88714" y2="15187"/>
                        <a14:foregroundMark x1="83465" y1="18540" x2="83465" y2="18540"/>
                        <a14:foregroundMark x1="89108" y1="15582" x2="89108" y2="15582"/>
                        <a14:foregroundMark x1="86352" y1="18540" x2="86352" y2="18540"/>
                        <a14:foregroundMark x1="85302" y1="21105" x2="85302" y2="21105"/>
                        <a14:foregroundMark x1="81496" y1="17949" x2="81496" y2="17949"/>
                        <a14:foregroundMark x1="90157" y1="14793" x2="90157" y2="14793"/>
                        <a14:foregroundMark x1="90026" y1="13609" x2="90026" y2="13609"/>
                        <a14:foregroundMark x1="92782" y1="96450" x2="92782" y2="96450"/>
                        <a14:foregroundMark x1="92126" y1="94083" x2="92126" y2="94083"/>
                        <a14:foregroundMark x1="92651" y1="95266" x2="92651" y2="95266"/>
                        <a14:foregroundMark x1="78215" y1="94083" x2="78215" y2="94083"/>
                        <a14:foregroundMark x1="26509" y1="89941" x2="26509" y2="89941"/>
                        <a14:foregroundMark x1="49869" y1="89744" x2="49869" y2="89744"/>
                        <a14:foregroundMark x1="43701" y1="24852" x2="43701" y2="24852"/>
                        <a14:backgroundMark x1="42065" y1="6246" x2="42065" y2="6246"/>
                        <a14:backgroundMark x1="74601" y1="4795" x2="74601" y2="4795"/>
                        <a14:backgroundMark x1="68892" y1="25678" x2="68892" y2="25678"/>
                        <a14:backgroundMark x1="69479" y1="52997" x2="69479" y2="52997"/>
                        <a14:backgroundMark x1="69689" y1="67823" x2="69689" y2="67823"/>
                        <a14:backgroundMark x1="67842" y1="60820" x2="67842" y2="60820"/>
                        <a14:backgroundMark x1="74937" y1="46688" x2="74937" y2="46688"/>
                        <a14:backgroundMark x1="72712" y1="10095" x2="72712" y2="10095"/>
                        <a14:backgroundMark x1="46138" y1="6057" x2="46138" y2="6057"/>
                        <a14:backgroundMark x1="23300" y1="5868" x2="23300" y2="5868"/>
                        <a14:backgroundMark x1="5458" y1="8517" x2="5458" y2="8517"/>
                        <a14:backgroundMark x1="15869" y1="3091" x2="15869" y2="3091"/>
                        <a14:backgroundMark x1="29471" y1="3596" x2="29471" y2="3596"/>
                        <a14:backgroundMark x1="28212" y1="14259" x2="28212" y2="14259"/>
                        <a14:backgroundMark x1="39631" y1="9401" x2="39631" y2="9401"/>
                        <a14:backgroundMark x1="33333" y1="24101" x2="33333" y2="24101"/>
                        <a14:backgroundMark x1="47775" y1="15142" x2="47775" y2="15142"/>
                        <a14:backgroundMark x1="47649" y1="30221" x2="47649" y2="30221"/>
                        <a14:backgroundMark x1="46851" y1="70473" x2="46851" y2="70473"/>
                        <a14:backgroundMark x1="45004" y1="92871" x2="45004" y2="92871"/>
                        <a14:backgroundMark x1="67254" y1="96404" x2="67254" y2="96404"/>
                        <a14:backgroundMark x1="80521" y1="97287" x2="80521" y2="97287"/>
                        <a14:backgroundMark x1="86692" y1="98486" x2="86692" y2="98486"/>
                        <a14:backgroundMark x1="29597" y1="97413" x2="29597" y2="97413"/>
                        <a14:backgroundMark x1="84383" y1="89211" x2="84383" y2="89211"/>
                        <a14:backgroundMark x1="87741" y1="52240" x2="87741" y2="52240"/>
                        <a14:backgroundMark x1="68640" y1="40189" x2="68640" y2="40189"/>
                        <a14:backgroundMark x1="75651" y1="42839" x2="75651" y2="42839"/>
                        <a14:backgroundMark x1="68892" y1="67129" x2="68892" y2="67129"/>
                        <a14:backgroundMark x1="69228" y1="79243" x2="69228" y2="79243"/>
                        <a14:backgroundMark x1="46138" y1="81514" x2="46138" y2="81514"/>
                        <a14:backgroundMark x1="46390" y1="67508" x2="46390" y2="67508"/>
                        <a14:backgroundMark x1="37867" y1="68707" x2="37867" y2="68707"/>
                        <a14:backgroundMark x1="40218" y1="75394" x2="40218" y2="75394"/>
                        <a14:backgroundMark x1="38455" y1="70852" x2="38455" y2="70852"/>
                        <a14:backgroundMark x1="39043" y1="67003" x2="39043" y2="67003"/>
                        <a14:backgroundMark x1="39379" y1="79748" x2="39379" y2="79748"/>
                        <a14:backgroundMark x1="39043" y1="87823" x2="39043" y2="87823"/>
                        <a14:backgroundMark x1="31486" y1="83281" x2="31486" y2="83281"/>
                        <a14:backgroundMark x1="12343" y1="87256" x2="12343" y2="87256"/>
                        <a14:backgroundMark x1="6885" y1="83407" x2="6885" y2="83407"/>
                        <a14:backgroundMark x1="4912" y1="49968" x2="4912" y2="49968"/>
                        <a14:backgroundMark x1="7473" y1="74322" x2="7473" y2="74322"/>
                        <a14:backgroundMark x1="3401" y1="63849" x2="3401" y2="63849"/>
                        <a14:backgroundMark x1="6759" y1="90599" x2="6759" y2="90599"/>
                        <a14:backgroundMark x1="13056" y1="96404" x2="13056" y2="96404"/>
                        <a14:backgroundMark x1="4072" y1="60315" x2="4072" y2="60315"/>
                        <a14:backgroundMark x1="5961" y1="42082" x2="5961" y2="42082"/>
                        <a14:backgroundMark x1="3275" y1="34763" x2="3275" y2="34763"/>
                        <a14:backgroundMark x1="8858" y1="55079" x2="8858" y2="55079"/>
                        <a14:backgroundMark x1="8060" y1="72429" x2="8060" y2="72429"/>
                        <a14:backgroundMark x1="3610" y1="68896" x2="3610" y2="68896"/>
                        <a14:backgroundMark x1="4408" y1="81514" x2="4408" y2="81514"/>
                        <a14:backgroundMark x1="7935" y1="91104" x2="7935" y2="90410"/>
                        <a14:backgroundMark x1="3275" y1="61199" x2="3275" y2="61199"/>
                        <a14:backgroundMark x1="8606" y1="66625" x2="8606" y2="66625"/>
                        <a14:backgroundMark x1="7095" y1="60315" x2="7095" y2="60315"/>
                        <a14:backgroundMark x1="38707" y1="4101" x2="38707" y2="4101"/>
                        <a14:backgroundMark x1="46851" y1="3596" x2="46851" y2="3596"/>
                        <a14:backgroundMark x1="47313" y1="21073" x2="47313" y2="21073"/>
                        <a14:backgroundMark x1="52813" y1="3596" x2="52813" y2="3596"/>
                        <a14:backgroundMark x1="34971" y1="17224" x2="34971" y2="17224"/>
                        <a14:backgroundMark x1="26448" y1="5678" x2="26448" y2="5678"/>
                        <a14:backgroundMark x1="12133" y1="3975" x2="12133" y2="3975"/>
                        <a14:backgroundMark x1="19941" y1="2524" x2="19941" y2="2524"/>
                        <a14:backgroundMark x1="25399" y1="10599" x2="25399" y2="10599"/>
                        <a14:backgroundMark x1="5122" y1="67003" x2="5122" y2="67003"/>
                        <a14:backgroundMark x1="1637" y1="56278" x2="1637" y2="56278"/>
                        <a14:backgroundMark x1="31108" y1="47003" x2="31108" y2="47003"/>
                        <a14:backgroundMark x1="29471" y1="37539" x2="29471" y2="37539"/>
                        <a14:backgroundMark x1="32997" y1="45804" x2="32997" y2="45804"/>
                        <a14:backgroundMark x1="31108" y1="54196" x2="31108" y2="54196"/>
                        <a14:backgroundMark x1="34047" y1="28454" x2="34047" y2="28454"/>
                        <a14:backgroundMark x1="31360" y1="44038" x2="31360" y2="44038"/>
                        <a14:backgroundMark x1="31696" y1="58044" x2="31696" y2="58044"/>
                        <a14:backgroundMark x1="6633" y1="64669" x2="6633" y2="64669"/>
                        <a14:backgroundMark x1="46138" y1="63975" x2="46138" y2="63975"/>
                        <a14:backgroundMark x1="5122" y1="2208" x2="5122" y2="2208"/>
                        <a14:backgroundMark x1="6297" y1="7950" x2="6297" y2="7950"/>
                        <a14:backgroundMark x1="6423" y1="13375" x2="6423" y2="13375"/>
                        <a14:backgroundMark x1="69353" y1="68202" x2="69353" y2="68202"/>
                        <a14:backgroundMark x1="68640" y1="79937" x2="68640" y2="79937"/>
                        <a14:backgroundMark x1="70613" y1="80631" x2="70613" y2="80631"/>
                        <a14:backgroundMark x1="83333" y1="89527" x2="83333" y2="89527"/>
                        <a14:backgroundMark x1="82032" y1="94637" x2="82032" y2="94637"/>
                        <a14:backgroundMark x1="72250" y1="95016" x2="72250" y2="95016"/>
                        <a14:backgroundMark x1="49874" y1="97098" x2="49874" y2="97098"/>
                        <a14:backgroundMark x1="5961" y1="89527" x2="5961" y2="89527"/>
                        <a14:backgroundMark x1="10369" y1="83785" x2="10369" y2="83785"/>
                        <a14:backgroundMark x1="3736" y1="94259" x2="3736" y2="94259"/>
                        <a14:backgroundMark x1="9259" y1="86680" x2="9259" y2="86680"/>
                        <a14:backgroundMark x1="32672" y1="97813" x2="32672" y2="97813"/>
                        <a14:backgroundMark x1="47619" y1="96024" x2="47619" y2="96024"/>
                        <a14:backgroundMark x1="57011" y1="97813" x2="57011" y2="97813"/>
                        <a14:backgroundMark x1="63492" y1="96421" x2="63492" y2="96421"/>
                        <a14:backgroundMark x1="3571" y1="87276" x2="3571" y2="87276"/>
                        <a14:backgroundMark x1="24735" y1="97018" x2="24735" y2="97018"/>
                        <a14:backgroundMark x1="33201" y1="94831" x2="33201" y2="94831"/>
                        <a14:backgroundMark x1="39683" y1="95626" x2="39683" y2="95626"/>
                        <a14:backgroundMark x1="45635" y1="97018" x2="45635" y2="97018"/>
                        <a14:backgroundMark x1="46032" y1="77137" x2="46032" y2="77137"/>
                        <a14:backgroundMark x1="49206" y1="46720" x2="49206" y2="46720"/>
                        <a14:backgroundMark x1="42913" y1="6509" x2="42913" y2="6509"/>
                        <a14:backgroundMark x1="46194" y1="6509" x2="46194" y2="6509"/>
                        <a14:backgroundMark x1="46588" y1="11045" x2="46588" y2="11045"/>
                        <a14:backgroundMark x1="70866" y1="9073" x2="70866" y2="9073"/>
                        <a14:backgroundMark x1="38451" y1="5128" x2="38451" y2="5128"/>
                        <a14:backgroundMark x1="44619" y1="6114" x2="44619" y2="6114"/>
                        <a14:backgroundMark x1="37795" y1="11834" x2="37795" y2="11834"/>
                        <a14:backgroundMark x1="74541" y1="6509" x2="74541" y2="6509"/>
                        <a14:backgroundMark x1="29790" y1="4339" x2="29790" y2="4339"/>
                        <a14:backgroundMark x1="34514" y1="24655" x2="34514" y2="24655"/>
                        <a14:backgroundMark x1="40420" y1="7692" x2="40420" y2="7692"/>
                        <a14:backgroundMark x1="42913" y1="9467" x2="42913" y2="9467"/>
                        <a14:backgroundMark x1="46457" y1="20710" x2="46457" y2="20710"/>
                        <a14:backgroundMark x1="50656" y1="6114" x2="50656" y2="6114"/>
                        <a14:backgroundMark x1="47900" y1="27022" x2="47900" y2="27022"/>
                        <a14:backgroundMark x1="35958" y1="26036" x2="35958" y2="26036"/>
                        <a14:backgroundMark x1="39370" y1="69231" x2="39370" y2="69231"/>
                        <a14:backgroundMark x1="38845" y1="86391" x2="38845" y2="86391"/>
                        <a14:backgroundMark x1="68504" y1="45957" x2="68504" y2="45957"/>
                        <a14:backgroundMark x1="25066" y1="25641" x2="25066" y2="25641"/>
                        <a14:backgroundMark x1="27953" y1="21696" x2="27953" y2="21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2" y="4727059"/>
            <a:ext cx="3179092" cy="211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8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12577" y="750959"/>
            <a:ext cx="61771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«Покормите птиц зимой!»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00872" y="159962"/>
            <a:ext cx="2177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16496" y="1124745"/>
            <a:ext cx="92170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Зимой наше учреждение присоединилось к акции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«Покормите птиц зимой».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Организатор акции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«Дирекция особо охраняемых природных территорий </a:t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Санкт-Петербурга». </a:t>
            </a:r>
            <a:r>
              <a:rPr lang="en-US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/>
              </a:rPr>
              <a:t>http://</a:t>
            </a:r>
            <a:r>
              <a:rPr lang="en-US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  <a:hlinkClick r:id="rId5"/>
              </a:rPr>
              <a:t>oopt.spb.ru</a:t>
            </a:r>
            <a:r>
              <a:rPr lang="en-US" dirty="0" smtClean="0">
                <a:hlinkClick r:id="rId5"/>
              </a:rPr>
              <a:t>/</a:t>
            </a:r>
            <a:r>
              <a:rPr lang="ru-RU" dirty="0" smtClean="0"/>
              <a:t>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Группы постоянно поддерживали связь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 орнитологом.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Дети научились правильно подкармливать птиц, вести дневники наблюдений. Самыми активными участниками акции стала подготовительная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ш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коле группа №11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«Солнышко».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738" y="2900169"/>
            <a:ext cx="1735753" cy="1301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780" y="2879071"/>
            <a:ext cx="4491038" cy="37763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8000" contras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2924348"/>
            <a:ext cx="1735753" cy="13018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30000" contras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5" t="1424" r="1835"/>
          <a:stretch/>
        </p:blipFill>
        <p:spPr>
          <a:xfrm>
            <a:off x="3615633" y="4293096"/>
            <a:ext cx="1608060" cy="239080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0" t="14652" r="4773" b="3383"/>
          <a:stretch/>
        </p:blipFill>
        <p:spPr>
          <a:xfrm>
            <a:off x="204026" y="5796487"/>
            <a:ext cx="1278101" cy="807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590" r="17860" b="6668"/>
          <a:stretch/>
        </p:blipFill>
        <p:spPr>
          <a:xfrm>
            <a:off x="175352" y="4776495"/>
            <a:ext cx="1333174" cy="8567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6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12" y="2900169"/>
            <a:ext cx="1332214" cy="17762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330" y="4445265"/>
            <a:ext cx="1635055" cy="2180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5363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38728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8544" y="89391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«Посадили огород – посмотрите, что растет!»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12840" y="247581"/>
            <a:ext cx="2630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КОНКУРС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83216" y="1363118"/>
            <a:ext cx="92170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Ежегодно в детском саду проходит конкурс «Огород на подоконнике». В этом году он прошел под названием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«Посадили огород – посмотрите, что растет!». 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Высаживали рассаду цветов для клумб, овощные культуры. Дети и родители принимали активное участие в оформлении огородов. Приносили семена. Весной приняли участие в акции по высадке рассады в клумбы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«Разноцветное лето».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9" y="2843641"/>
            <a:ext cx="1916687" cy="1437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28" y="5593623"/>
            <a:ext cx="1718088" cy="1116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38" y="4371041"/>
            <a:ext cx="1491558" cy="11186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28"/>
          <a:stretch/>
        </p:blipFill>
        <p:spPr>
          <a:xfrm>
            <a:off x="7046360" y="4655437"/>
            <a:ext cx="2684370" cy="1951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Прямоугольник 18"/>
          <p:cNvSpPr/>
          <p:nvPr/>
        </p:nvSpPr>
        <p:spPr>
          <a:xfrm>
            <a:off x="7046360" y="5006938"/>
            <a:ext cx="269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Разноцветное лето</a:t>
            </a:r>
            <a:endParaRPr lang="ru-RU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35" t="8233" r="17974" b="12082"/>
          <a:stretch/>
        </p:blipFill>
        <p:spPr>
          <a:xfrm>
            <a:off x="4828264" y="2832661"/>
            <a:ext cx="1953433" cy="1388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549" r="8924" b="9256"/>
          <a:stretch/>
        </p:blipFill>
        <p:spPr>
          <a:xfrm>
            <a:off x="7087468" y="2840446"/>
            <a:ext cx="2512772" cy="1700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33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/>
          <a:stretch/>
        </p:blipFill>
        <p:spPr>
          <a:xfrm>
            <a:off x="5134611" y="4355659"/>
            <a:ext cx="1668052" cy="11317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16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3" y="5616986"/>
            <a:ext cx="1491557" cy="1118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1"/>
          <a:srcRect l="5192" t="3694" b="4313"/>
          <a:stretch/>
        </p:blipFill>
        <p:spPr>
          <a:xfrm>
            <a:off x="2483116" y="2845735"/>
            <a:ext cx="2253860" cy="1447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3864" y="3943033"/>
            <a:ext cx="728372" cy="959194"/>
          </a:xfrm>
          <a:prstGeom prst="rect">
            <a:avLst/>
          </a:prstGeom>
        </p:spPr>
      </p:pic>
      <p:pic>
        <p:nvPicPr>
          <p:cNvPr id="34" name="Picture 3" descr="C:\Users\Анна\Desktop\фото дс\май\DSC_025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6000" contrast="46000"/>
                    </a14:imgEffect>
                  </a14:imgLayer>
                </a14:imgProps>
              </a:ext>
            </a:extLst>
          </a:blip>
          <a:srcRect l="9907" r="19780" b="7157"/>
          <a:stretch>
            <a:fillRect/>
          </a:stretch>
        </p:blipFill>
        <p:spPr bwMode="auto">
          <a:xfrm rot="5400000">
            <a:off x="1605564" y="4875204"/>
            <a:ext cx="203592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Picture 3" descr="C:\Users\Анна\Desktop\фото дс\май\DSC_0382.JPG"/>
          <p:cNvPicPr>
            <a:picLocks noChangeAspect="1" noChangeArrowheads="1"/>
          </p:cNvPicPr>
          <p:nvPr/>
        </p:nvPicPr>
        <p:blipFill>
          <a:blip r:embed="rId26" cstate="print"/>
          <a:srcRect l="24261"/>
          <a:stretch>
            <a:fillRect/>
          </a:stretch>
        </p:blipFill>
        <p:spPr bwMode="auto">
          <a:xfrm rot="5400000">
            <a:off x="3232247" y="4913382"/>
            <a:ext cx="1975381" cy="14358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6505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44888" y="401599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8" b="97149" l="0" r="99160">
                        <a14:foregroundMark x1="70378" y1="20175" x2="70378" y2="20175"/>
                        <a14:foregroundMark x1="85924" y1="35307" x2="85924" y2="35307"/>
                        <a14:foregroundMark x1="89916" y1="49781" x2="89916" y2="49781"/>
                        <a14:foregroundMark x1="90126" y1="63596" x2="90126" y2="63596"/>
                        <a14:foregroundMark x1="85084" y1="75658" x2="85084" y2="75658"/>
                        <a14:foregroundMark x1="26471" y1="27193" x2="26471" y2="27193"/>
                        <a14:foregroundMark x1="30042" y1="37281" x2="30042" y2="37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555" y="360458"/>
            <a:ext cx="989597" cy="7642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667759" y="1012569"/>
            <a:ext cx="4570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Мониторинг и оценка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64468" y="1434042"/>
            <a:ext cx="95770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charset="0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Контроль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  выполнением плана действий осуществлялся Экологическим советом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детского сада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каждого проведенного мероприятия.  С целью анализа мероприятий использовались: опрос родителей,  собеседование  с воспитанниками, самоанализ со стороны педагогов. В конце учебного года проведен мониторинг с целью выявления показателя экологической воспитанности дошкольников. Оценивалась активность каждой группы, семьи, массовость, творческий подход, результативность. Авторы творческих  работ были награждены грамотами, дипломами и благодарственными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письмами.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19" descr="мир в отраж (2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2608" y="4349667"/>
            <a:ext cx="1089715" cy="1508836"/>
          </a:xfrm>
          <a:prstGeom prst="rect">
            <a:avLst/>
          </a:prstGeom>
          <a:noFill/>
        </p:spPr>
      </p:pic>
      <p:pic>
        <p:nvPicPr>
          <p:cNvPr id="12" name="Рисунок 27" descr="мир в отраж (5)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02593" y="5035316"/>
            <a:ext cx="1055792" cy="1415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488504" y="3429000"/>
            <a:ext cx="267740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Фотоконкурс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Разноцветная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палитра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живой природы» </a:t>
            </a:r>
            <a:endParaRPr lang="ru-RU" b="1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2809" b="1"/>
          <a:stretch/>
        </p:blipFill>
        <p:spPr bwMode="auto">
          <a:xfrm rot="5400000">
            <a:off x="1868508" y="5625072"/>
            <a:ext cx="1415214" cy="1035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24" descr="Николаева Вероник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823262" y="3465367"/>
            <a:ext cx="1087374" cy="15425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25" descr="экодрайв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91969" y="3465367"/>
            <a:ext cx="1079781" cy="15317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Прямоугольник 17"/>
          <p:cNvSpPr/>
          <p:nvPr/>
        </p:nvSpPr>
        <p:spPr>
          <a:xfrm>
            <a:off x="5961112" y="3194635"/>
            <a:ext cx="3780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Экологический конкурс </a:t>
            </a: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издательства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«Просвещение»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ЭКО-</a:t>
            </a:r>
            <a:r>
              <a:rPr lang="ru-RU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drive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</a:p>
        </p:txBody>
      </p:sp>
      <p:pic>
        <p:nvPicPr>
          <p:cNvPr id="19" name="Рисунок 18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264" y="5435195"/>
            <a:ext cx="1371779" cy="133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/>
          <p:cNvPicPr/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2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834" y="4831542"/>
            <a:ext cx="2953870" cy="1958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5719432" y="4124081"/>
            <a:ext cx="40920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Экологический </a:t>
            </a:r>
            <a:r>
              <a:rPr lang="ru-RU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флешмоб</a:t>
            </a:r>
            <a:endParaRPr lang="ru-RU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«Береги природу - ведь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она наш дом!»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183635" y="5095464"/>
            <a:ext cx="30810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Экоигра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«Веселая карусель»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91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37826" y="178751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8" b="97149" l="0" r="99160">
                        <a14:foregroundMark x1="70378" y1="20175" x2="70378" y2="20175"/>
                        <a14:foregroundMark x1="85924" y1="35307" x2="85924" y2="35307"/>
                        <a14:foregroundMark x1="89916" y1="49781" x2="89916" y2="49781"/>
                        <a14:foregroundMark x1="90126" y1="63596" x2="90126" y2="63596"/>
                        <a14:foregroundMark x1="85084" y1="75658" x2="85084" y2="75658"/>
                        <a14:foregroundMark x1="26471" y1="27193" x2="26471" y2="27193"/>
                        <a14:foregroundMark x1="30042" y1="37281" x2="30042" y2="37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62" y="133001"/>
            <a:ext cx="989597" cy="7642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6736" y="837296"/>
            <a:ext cx="45704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Мониторинг и оценка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54555" y="1468211"/>
            <a:ext cx="24314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Конкурс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«Новогодняя фантазия»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из бросового материала </a:t>
            </a:r>
            <a:endParaRPr lang="ru-RU" sz="16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938" y="2439887"/>
            <a:ext cx="1281213" cy="1790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82" r="17435"/>
          <a:stretch/>
        </p:blipFill>
        <p:spPr>
          <a:xfrm>
            <a:off x="7171680" y="4796864"/>
            <a:ext cx="1450263" cy="1920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5" r="17367"/>
          <a:stretch/>
        </p:blipFill>
        <p:spPr>
          <a:xfrm>
            <a:off x="8480789" y="3772497"/>
            <a:ext cx="1247585" cy="1731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3440" y="1520785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Лауреаты </a:t>
            </a:r>
            <a:r>
              <a:rPr lang="en-US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II</a:t>
            </a: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Всероссийского конкурса </a:t>
            </a:r>
            <a:endParaRPr lang="ru-RU" sz="1600" b="1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ctr"/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творческих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работ из бросового </a:t>
            </a: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материала «Ёлочка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живи!»</a:t>
            </a:r>
            <a:endParaRPr lang="ru-RU" sz="16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27" y="2474893"/>
            <a:ext cx="922020" cy="13227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01" y="2490862"/>
            <a:ext cx="1897380" cy="1318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Рисунок 15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48" y="3958400"/>
            <a:ext cx="922020" cy="13601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55" y="3979037"/>
            <a:ext cx="1941830" cy="1318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2" y="5444568"/>
            <a:ext cx="922020" cy="12623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055" y="5444568"/>
            <a:ext cx="1892935" cy="1273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Прямоугольник 19"/>
          <p:cNvSpPr/>
          <p:nvPr/>
        </p:nvSpPr>
        <p:spPr>
          <a:xfrm>
            <a:off x="3837826" y="1514378"/>
            <a:ext cx="2987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Лучший детский сад </a:t>
            </a:r>
            <a:b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по сбору пластиковых крышечек». </a:t>
            </a:r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2 </a:t>
            </a:r>
            <a:r>
              <a:rPr lang="ru-RU" sz="16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место в городе.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564" y="3708002"/>
            <a:ext cx="1619230" cy="191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99" y="2490862"/>
            <a:ext cx="1426987" cy="20182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73" y="4605165"/>
            <a:ext cx="1443313" cy="2041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Прямоугольник 25"/>
          <p:cNvSpPr/>
          <p:nvPr/>
        </p:nvSpPr>
        <p:spPr>
          <a:xfrm>
            <a:off x="5400504" y="2674580"/>
            <a:ext cx="1654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Эти «Зеленые </a:t>
            </a:r>
          </a:p>
          <a:p>
            <a:pPr algn="ctr"/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подарки» будут </a:t>
            </a:r>
          </a:p>
          <a:p>
            <a:pPr algn="ctr"/>
            <a:r>
              <a:rPr lang="ru-RU" sz="16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расти у нас.</a:t>
            </a:r>
            <a:endParaRPr lang="ru-RU" sz="16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35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88904" y="263099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5" b="95652" l="207" r="98554">
                        <a14:foregroundMark x1="15496" y1="26739" x2="15496" y2="26739"/>
                        <a14:foregroundMark x1="74380" y1="18478" x2="74380" y2="18478"/>
                        <a14:foregroundMark x1="81405" y1="36304" x2="81405" y2="36304"/>
                        <a14:foregroundMark x1="86364" y1="50435" x2="86364" y2="50435"/>
                        <a14:foregroundMark x1="86777" y1="66087" x2="86777" y2="66087"/>
                        <a14:foregroundMark x1="83471" y1="76522" x2="83471" y2="76522"/>
                        <a14:foregroundMark x1="28922" y1="46632" x2="28922" y2="46632"/>
                        <a14:foregroundMark x1="30392" y1="25389" x2="30392" y2="25389"/>
                        <a14:foregroundMark x1="18137" y1="53886" x2="18137" y2="53886"/>
                        <a14:foregroundMark x1="13725" y1="37306" x2="13725" y2="37306"/>
                        <a14:foregroundMark x1="27941" y1="37306" x2="27941" y2="37306"/>
                        <a14:foregroundMark x1="27941" y1="43005" x2="27941" y2="43005"/>
                        <a14:foregroundMark x1="26961" y1="54922" x2="26961" y2="5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80" y="214371"/>
            <a:ext cx="947976" cy="8747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13217" y="933074"/>
            <a:ext cx="7488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Включение экологической тематики </a:t>
            </a:r>
            <a:br>
              <a:rPr lang="ru-RU" sz="2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</a:br>
            <a:r>
              <a:rPr lang="ru-RU" sz="2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во все виды деятельности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65" t="8733" r="7309" b="4931"/>
          <a:stretch/>
        </p:blipFill>
        <p:spPr bwMode="auto">
          <a:xfrm>
            <a:off x="6795481" y="4821373"/>
            <a:ext cx="2673233" cy="19696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4742" y="1995718"/>
            <a:ext cx="24337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Ольга\Documents\MyCollages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4570" y="2430437"/>
            <a:ext cx="2938707" cy="22085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7" name="Picture 3" descr="H:\ФОТО МЕРОПРИЯТИЙ 2016-2017\МЕРОПРИЯТИЯ 2018\СЕНТЯБРЬ\ДЕНЬ ЗНАНИЙ 02.09.17\DSC00717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1" t="13853" r="33076" b="13870"/>
          <a:stretch/>
        </p:blipFill>
        <p:spPr bwMode="auto">
          <a:xfrm>
            <a:off x="4041964" y="2430437"/>
            <a:ext cx="1647788" cy="22168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131601" y="1821228"/>
            <a:ext cx="34685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Познавательно-исследовательская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H:\ФОТО МЕРОПРИЯТИЙ 2016-2017\МЕРОПРИЯТИЯ 2018\НОЯБРЬ\АКЦИЯ ДОБРОЕ СЕРДЦЕ\МАСТЕР-КЛАССЫ, РИТА\tdE1dXCHOH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0415" y="2332566"/>
            <a:ext cx="2688299" cy="20162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845848" y="1944339"/>
            <a:ext cx="2557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Творческая деятельность</a:t>
            </a:r>
          </a:p>
        </p:txBody>
      </p:sp>
      <p:pic>
        <p:nvPicPr>
          <p:cNvPr id="1029" name="Picture 5" descr="H:\ФОТО МЕРОПРИЯТИЙ 2016-2017\МЕРОПРИЯТИЯ 2018\НОЯБРЬ\15.11.17Ветераны ОСЕННИЕ ПОСИДЕЛКИ\DSC02219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8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69" t="8879" r="6221" b="9517"/>
          <a:stretch/>
        </p:blipFill>
        <p:spPr bwMode="auto">
          <a:xfrm>
            <a:off x="424497" y="5050696"/>
            <a:ext cx="2798852" cy="16928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54571" y="4647250"/>
            <a:ext cx="28448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Музыкальная 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pic>
        <p:nvPicPr>
          <p:cNvPr id="1031" name="Picture 7" descr="H:\ФОТО МЕРОПРИЯТИЙ 2016-2017\МЕРОПРИЯТИЯ 2018\АВГУСТ\СПАСОВКИ\DSC08416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104" y="4985804"/>
            <a:ext cx="2661792" cy="17718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557682" y="4632411"/>
            <a:ext cx="27906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Двигательная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56488" y="4403902"/>
            <a:ext cx="23361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Трудовая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5991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97127" y="126634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580">
                        <a14:foregroundMark x1="30462" y1="41518" x2="30462" y2="41518"/>
                        <a14:foregroundMark x1="75840" y1="15625" x2="75840" y2="15625"/>
                        <a14:foregroundMark x1="83403" y1="39063" x2="83403" y2="39063"/>
                        <a14:foregroundMark x1="85294" y1="52232" x2="85294" y2="52232"/>
                        <a14:foregroundMark x1="87395" y1="66741" x2="87395" y2="66741"/>
                        <a14:foregroundMark x1="83403" y1="78795" x2="83403" y2="7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603" y="117998"/>
            <a:ext cx="819107" cy="7709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49114" y="758769"/>
            <a:ext cx="748117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Предоставление </a:t>
            </a:r>
            <a:endParaRPr lang="ru-RU" sz="2600" kern="10" dirty="0" smtClean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/>
            <a:r>
              <a:rPr lang="ru-RU" sz="2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информации </a:t>
            </a:r>
            <a:r>
              <a:rPr lang="ru-RU" sz="2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и сотрудничества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6470" y="1694528"/>
            <a:ext cx="44509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Информирование о проведенных мероприятиях, осуществлялось через местные 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СМИ, </a:t>
            </a:r>
            <a:b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</a:b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группы 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</a:t>
            </a:r>
            <a:r>
              <a:rPr lang="ru-RU" sz="14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ВКонтакте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»</a:t>
            </a:r>
          </a:p>
          <a:p>
            <a:pPr algn="ctr"/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(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ссылки: </a:t>
            </a:r>
            <a:r>
              <a:rPr lang="en-US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  <a:hlinkClick r:id="rId7"/>
              </a:rPr>
              <a:t>https://</a:t>
            </a:r>
            <a:r>
              <a:rPr lang="en-US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  <a:hlinkClick r:id="rId7"/>
              </a:rPr>
              <a:t>vk.com/eco_shcoly_zelenyi_flag</a:t>
            </a:r>
            <a:r>
              <a:rPr lang="ru-RU" sz="1400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  </a:t>
            </a:r>
            <a:r>
              <a:rPr lang="en-US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  <a:hlinkClick r:id="rId8"/>
              </a:rPr>
              <a:t>https://vk.com/kryshechki_dobroty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 </a:t>
            </a:r>
            <a:r>
              <a:rPr lang="en-US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  <a:hlinkClick r:id="rId9"/>
              </a:rPr>
              <a:t>https://vk.com/prosv_i</a:t>
            </a:r>
            <a:r>
              <a:rPr lang="ru-RU" sz="1400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)</a:t>
            </a:r>
            <a:endParaRPr lang="ru-RU" sz="14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8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2967" y="3571966"/>
            <a:ext cx="1674510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8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4" t="488"/>
          <a:stretch/>
        </p:blipFill>
        <p:spPr>
          <a:xfrm>
            <a:off x="3531445" y="3553939"/>
            <a:ext cx="1584954" cy="2166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916191" y="3562038"/>
            <a:ext cx="1512337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3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Газета </a:t>
            </a:r>
            <a:endParaRPr lang="ru-RU" sz="1300" b="1" dirty="0" smtClean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algn="ctr"/>
            <a:r>
              <a:rPr lang="ru-RU" sz="13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</a:t>
            </a:r>
            <a:r>
              <a:rPr lang="ru-RU" sz="1300" b="1" dirty="0" err="1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Красносельский</a:t>
            </a:r>
            <a:r>
              <a:rPr lang="ru-RU" sz="13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</a:t>
            </a:r>
            <a:endParaRPr lang="ru-RU" sz="1300" b="1" dirty="0" smtClean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algn="ctr"/>
            <a:r>
              <a:rPr lang="ru-RU" sz="13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район</a:t>
            </a:r>
            <a:r>
              <a:rPr lang="ru-RU" sz="13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4943" y="3079523"/>
            <a:ext cx="222732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Газета </a:t>
            </a:r>
            <a:endParaRPr lang="ru-RU" sz="1300" b="1" dirty="0" smtClean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algn="ctr"/>
            <a:r>
              <a:rPr lang="ru-RU" sz="13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</a:t>
            </a:r>
            <a:r>
              <a:rPr lang="ru-RU" sz="1300" b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Школьное обозрение»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396484" y="1778470"/>
            <a:ext cx="41358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Наше 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сотрудничество с 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детскими садами Татарстана, 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Брянска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, Уссурийска</a:t>
            </a:r>
            <a:endParaRPr lang="ru-RU" sz="1400" b="1" dirty="0"/>
          </a:p>
        </p:txBody>
      </p:sp>
      <p:pic>
        <p:nvPicPr>
          <p:cNvPr id="23" name="Picture 4" descr="H:\ФОТО МЕРОПРИЯТИЙ 2016-2017\МЕРОПРИЯТИЯ 2018\АПРЕЛЬ\БРЯНСК 2018 20-25.04.18\DSC05679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12" t="4858" r="18679" b="9854"/>
          <a:stretch/>
        </p:blipFill>
        <p:spPr bwMode="auto">
          <a:xfrm>
            <a:off x="5212760" y="2517572"/>
            <a:ext cx="1517553" cy="1346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80" b="11827"/>
          <a:stretch/>
        </p:blipFill>
        <p:spPr>
          <a:xfrm>
            <a:off x="8487347" y="2527901"/>
            <a:ext cx="1296144" cy="1325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" descr="H:\ФОТО МЕРОПРИЯТИЙ 2016-2017\МЕРОПРИЯТИЯ 2018\ОКТЯБРЬ\ЦЕРЕМОНИЯ ВРУЧЕНИЯ ФЛАГОВ 06.10.17\06.10.2017 ВРУЧЕНИЕ ФЛАГОВ\DSC01795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r="16295"/>
          <a:stretch/>
        </p:blipFill>
        <p:spPr bwMode="auto">
          <a:xfrm>
            <a:off x="6828164" y="2527901"/>
            <a:ext cx="1583780" cy="1346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:\ФОТО МЕРОПРИЯТИЙ 2016-2017\МЕРОПРИЯТИЯ 2018\АПРЕЛЬ\БРЯНСК 2018 20-25.04.18\DSC06465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8" t="13214" r="6089"/>
          <a:stretch/>
        </p:blipFill>
        <p:spPr bwMode="auto">
          <a:xfrm>
            <a:off x="5525438" y="4036497"/>
            <a:ext cx="1872208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" r="9640" b="7865"/>
          <a:stretch/>
        </p:blipFill>
        <p:spPr>
          <a:xfrm>
            <a:off x="7620054" y="4068692"/>
            <a:ext cx="1734585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74" b="4765"/>
          <a:stretch/>
        </p:blipFill>
        <p:spPr>
          <a:xfrm>
            <a:off x="6920031" y="5566392"/>
            <a:ext cx="1088780" cy="1253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5" descr="F:\2018\ЗЕЛЕНЫЙ ФЛАГ\СОТРУДНИЧЕСТВО\ПИСЬМО МАРТ 11 САД АНТОШКА\DSC0457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16" r="10221" b="8972"/>
          <a:stretch/>
        </p:blipFill>
        <p:spPr bwMode="auto">
          <a:xfrm>
            <a:off x="8126545" y="5585864"/>
            <a:ext cx="1656945" cy="12160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F:\2018\ЗЕЛЕНЫЙ ФЛАГ\СОТРУДНИЧЕСТВО\DSC04839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34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92"/>
          <a:stretch/>
        </p:blipFill>
        <p:spPr bwMode="auto">
          <a:xfrm>
            <a:off x="5212760" y="5620790"/>
            <a:ext cx="1500550" cy="110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1" t="22631" r="59534" b="8771"/>
          <a:stretch/>
        </p:blipFill>
        <p:spPr>
          <a:xfrm>
            <a:off x="1767637" y="4254535"/>
            <a:ext cx="1809441" cy="2498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864768" y="3102968"/>
            <a:ext cx="26821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Газета </a:t>
            </a:r>
          </a:p>
          <a:p>
            <a:pPr algn="ctr"/>
            <a:r>
              <a:rPr lang="ru-RU" sz="13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«Школьное обозрение»</a:t>
            </a:r>
            <a:endParaRPr lang="ru-RU" sz="1300" b="1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826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81254" y="293748"/>
            <a:ext cx="76688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Представление</a:t>
            </a:r>
          </a:p>
          <a:p>
            <a:pPr algn="ctr"/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опыта работы</a:t>
            </a:r>
            <a:endParaRPr lang="ru-RU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13" y="2357977"/>
            <a:ext cx="876631" cy="12074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310" y="2351772"/>
            <a:ext cx="816897" cy="1185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54" r="18866"/>
          <a:stretch/>
        </p:blipFill>
        <p:spPr>
          <a:xfrm>
            <a:off x="200472" y="2380653"/>
            <a:ext cx="1499256" cy="1146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8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2" r="4777"/>
          <a:stretch/>
        </p:blipFill>
        <p:spPr>
          <a:xfrm>
            <a:off x="3694780" y="2383046"/>
            <a:ext cx="1462363" cy="11572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44488" y="3591739"/>
            <a:ext cx="46301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Городская научно-практическая конференция</a:t>
            </a:r>
          </a:p>
          <a:p>
            <a:pPr algn="ctr"/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«Экологическое воспитание, </a:t>
            </a:r>
          </a:p>
          <a:p>
            <a:pPr algn="ctr"/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опыт, проблемы, перспективы».</a:t>
            </a:r>
            <a:endParaRPr lang="ru-RU" sz="1400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5364" y="5538490"/>
            <a:ext cx="969469" cy="136655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02" y="5711275"/>
            <a:ext cx="1391948" cy="98281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80990" y="5467176"/>
            <a:ext cx="986811" cy="13905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47" b="25821"/>
          <a:stretch/>
        </p:blipFill>
        <p:spPr>
          <a:xfrm>
            <a:off x="202169" y="4387404"/>
            <a:ext cx="1431641" cy="1165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6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471" y="4386224"/>
            <a:ext cx="1525081" cy="11438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15707" y="1574350"/>
            <a:ext cx="4953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V Всероссийская 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научно-практическая конференция 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«Формирование экологической культуры 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 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подрастающего поколения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».</a:t>
            </a:r>
            <a:endParaRPr lang="ru-RU" sz="1400" b="1" dirty="0"/>
          </a:p>
        </p:txBody>
      </p:sp>
      <p:pic>
        <p:nvPicPr>
          <p:cNvPr id="30" name="Рисунок 29"/>
          <p:cNvPicPr/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200"/>
          <a:stretch/>
        </p:blipFill>
        <p:spPr bwMode="auto">
          <a:xfrm>
            <a:off x="2046895" y="4412151"/>
            <a:ext cx="1208662" cy="1165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968335" y="1641989"/>
            <a:ext cx="4953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Стажировочная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площадка «</a:t>
            </a: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Проектирование</a:t>
            </a:r>
            <a:b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предметно-пространственной </a:t>
            </a: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среды ДОУ</a:t>
            </a:r>
            <a:b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</a:br>
            <a:r>
              <a:rPr lang="ru-RU" sz="14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 в условиях устойчивого развития»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26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22" r="13143"/>
          <a:stretch/>
        </p:blipFill>
        <p:spPr>
          <a:xfrm>
            <a:off x="5508560" y="2609731"/>
            <a:ext cx="2045421" cy="1776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/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3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8" y="4790894"/>
            <a:ext cx="2172047" cy="16624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/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18027" r="10333" b="12585"/>
          <a:stretch/>
        </p:blipFill>
        <p:spPr bwMode="auto">
          <a:xfrm>
            <a:off x="7808552" y="2636912"/>
            <a:ext cx="1896975" cy="15841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1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52" t="15815" r="4633"/>
          <a:stretch/>
        </p:blipFill>
        <p:spPr>
          <a:xfrm>
            <a:off x="8078856" y="4790894"/>
            <a:ext cx="1350705" cy="17693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866690" y="4330403"/>
            <a:ext cx="1766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Сбрник</a:t>
            </a:r>
            <a:r>
              <a:rPr lang="ru-RU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№ 1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400" b="99600" l="0" r="99130">
                        <a14:foregroundMark x1="7935" y1="54300" x2="7935" y2="54300"/>
                        <a14:foregroundMark x1="14783" y1="51700" x2="14783" y2="51700"/>
                        <a14:foregroundMark x1="7609" y1="58000" x2="7609" y2="58000"/>
                        <a14:foregroundMark x1="7609" y1="61100" x2="7609" y2="61100"/>
                        <a14:foregroundMark x1="10978" y1="63600" x2="10978" y2="63600"/>
                        <a14:foregroundMark x1="86304" y1="52300" x2="86304" y2="52300"/>
                        <a14:foregroundMark x1="93696" y1="53800" x2="93696" y2="53800"/>
                        <a14:foregroundMark x1="96739" y1="56600" x2="96739" y2="56600"/>
                        <a14:foregroundMark x1="97609" y1="60400" x2="97609" y2="60400"/>
                        <a14:foregroundMark x1="93696" y1="63800" x2="93696" y2="63800"/>
                        <a14:foregroundMark x1="86630" y1="57600" x2="86630" y2="57600"/>
                        <a14:foregroundMark x1="35000" y1="31600" x2="35000" y2="31600"/>
                        <a14:foregroundMark x1="30652" y1="39100" x2="30652" y2="39100"/>
                        <a14:foregroundMark x1="37500" y1="42900" x2="37500" y2="42900"/>
                        <a14:foregroundMark x1="32283" y1="46700" x2="32283" y2="46700"/>
                        <a14:foregroundMark x1="40000" y1="45500" x2="40000" y2="45500"/>
                        <a14:foregroundMark x1="33152" y1="43000" x2="33152" y2="43000"/>
                        <a14:foregroundMark x1="30435" y1="46400" x2="30435" y2="46400"/>
                        <a14:foregroundMark x1="34022" y1="47700" x2="34022" y2="47700"/>
                        <a14:foregroundMark x1="32283" y1="44900" x2="32283" y2="44900"/>
                        <a14:foregroundMark x1="35870" y1="43000" x2="35870" y2="43000"/>
                        <a14:foregroundMark x1="67065" y1="43700" x2="67065" y2="43700"/>
                        <a14:foregroundMark x1="61630" y1="46700" x2="61630" y2="46700"/>
                        <a14:foregroundMark x1="62935" y1="43400" x2="62935" y2="43400"/>
                        <a14:foregroundMark x1="60217" y1="46200" x2="60217" y2="46200"/>
                        <a14:foregroundMark x1="69783" y1="45400" x2="69783" y2="45400"/>
                        <a14:foregroundMark x1="49239" y1="55500" x2="49239" y2="55500"/>
                        <a14:foregroundMark x1="54239" y1="56600" x2="54239" y2="56600"/>
                        <a14:foregroundMark x1="47609" y1="57000" x2="47609" y2="57000"/>
                        <a14:foregroundMark x1="47717" y1="54800" x2="47717" y2="54800"/>
                        <a14:foregroundMark x1="48804" y1="58000" x2="48804" y2="58000"/>
                        <a14:foregroundMark x1="52609" y1="55800" x2="52609" y2="55800"/>
                        <a14:foregroundMark x1="52065" y1="58100" x2="52065" y2="58100"/>
                        <a14:foregroundMark x1="52609" y1="54000" x2="52609" y2="54000"/>
                        <a14:foregroundMark x1="54783" y1="55300" x2="55326" y2="55300"/>
                        <a14:foregroundMark x1="48478" y1="54000" x2="48478" y2="54000"/>
                        <a14:foregroundMark x1="52065" y1="55800" x2="53152" y2="55800"/>
                        <a14:foregroundMark x1="92283" y1="63600" x2="92826" y2="63400"/>
                        <a14:foregroundMark x1="86304" y1="62100" x2="86304" y2="62100"/>
                        <a14:foregroundMark x1="94783" y1="63600" x2="94783" y2="63600"/>
                        <a14:foregroundMark x1="13913" y1="55600" x2="13913" y2="55600"/>
                        <a14:foregroundMark x1="17065" y1="57100" x2="17065" y2="57100"/>
                        <a14:foregroundMark x1="17283" y1="61800" x2="17283" y2="61800"/>
                        <a14:foregroundMark x1="16087" y1="60800" x2="16087" y2="60800"/>
                        <a14:foregroundMark x1="15652" y1="62100" x2="15652" y2="62100"/>
                        <a14:foregroundMark x1="85000" y1="60800" x2="85000" y2="60800"/>
                        <a14:foregroundMark x1="88261" y1="59600" x2="88261" y2="59600"/>
                        <a14:foregroundMark x1="85761" y1="60300" x2="85761" y2="60300"/>
                        <a14:backgroundMark x1="15326" y1="58800" x2="15326" y2="58800"/>
                        <a14:backgroundMark x1="87935" y1="61600" x2="87935" y2="6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654" y="178751"/>
            <a:ext cx="1065171" cy="11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83110" y="112812"/>
            <a:ext cx="1096939" cy="896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0341" y="145631"/>
            <a:ext cx="664739" cy="8640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8504" y="197084"/>
            <a:ext cx="842493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	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В Международной программе «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Эко-школы/Зеленый флаг» </a:t>
            </a:r>
            <a:b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наш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детский сад 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с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2014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года. 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Наша приоритетная тема:</a:t>
            </a:r>
          </a:p>
          <a:p>
            <a:pPr algn="ctr"/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  «РАЦИОНАЛЬНОЕ УПРАВЛЕНИЕ ОТХОДАМИ»</a:t>
            </a:r>
            <a:endParaRPr lang="ru-RU" sz="2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8" y="4581129"/>
            <a:ext cx="2356627" cy="196430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6029" y="1364636"/>
            <a:ext cx="95097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	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В активе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нашего детского сада уже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три «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Зеленых флага». 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/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Это признание всех участников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образовательного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процесса по сохранению окружающей среды, бережного отношения к природе, ее ресурсам.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Многие поступки стали нашими полезными привычками. Появилось больше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 полезных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дел, способствующих экологическому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воспитанию 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просвещению.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  <a:cs typeface="Verdana" pitchFamily="34" charset="0"/>
            </a:endParaRPr>
          </a:p>
        </p:txBody>
      </p:sp>
      <p:pic>
        <p:nvPicPr>
          <p:cNvPr id="18" name="Рисунок 17" descr="диплом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629331" y="5054401"/>
            <a:ext cx="1286903" cy="1617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Рисунок 18" descr="img150.jpg"/>
          <p:cNvPicPr>
            <a:picLocks noChangeAspect="1"/>
          </p:cNvPicPr>
          <p:nvPr/>
        </p:nvPicPr>
        <p:blipFill>
          <a:blip r:embed="rId8" cstate="print">
            <a:lum contrast="26000"/>
          </a:blip>
          <a:stretch>
            <a:fillRect/>
          </a:stretch>
        </p:blipFill>
        <p:spPr>
          <a:xfrm>
            <a:off x="4712477" y="5054401"/>
            <a:ext cx="1248139" cy="1629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" descr="I:\ФОТО К СТЕНД ДОКЛАДУ\img27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25208" y="5067619"/>
            <a:ext cx="1265383" cy="1629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51986" y="4707062"/>
            <a:ext cx="1208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2015 год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745691" y="4717241"/>
            <a:ext cx="1078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2016год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 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825208" y="4698287"/>
            <a:ext cx="112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2017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год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Verdana" pitchFamily="34" charset="0"/>
              </a:rPr>
              <a:t> </a:t>
            </a:r>
            <a:endParaRPr lang="ru-RU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8" r="24509"/>
          <a:stretch/>
        </p:blipFill>
        <p:spPr>
          <a:xfrm>
            <a:off x="2152671" y="2956633"/>
            <a:ext cx="1972004" cy="17415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G:\ФОТО МЕРОПРИЯТИЙ 2016-2017\мероприятия 2016\ЭКОШКОЛА\Вручение флага\DSC07278 — копия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3" t="23737" r="3493"/>
          <a:stretch/>
        </p:blipFill>
        <p:spPr bwMode="auto">
          <a:xfrm>
            <a:off x="4331063" y="2956632"/>
            <a:ext cx="1796907" cy="1739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4" t="2396" r="6223"/>
          <a:stretch/>
        </p:blipFill>
        <p:spPr>
          <a:xfrm>
            <a:off x="6357156" y="2952963"/>
            <a:ext cx="1950217" cy="1729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99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82828" y="263099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8" b="98904" l="0" r="98319">
                        <a14:foregroundMark x1="25630" y1="29167" x2="25630" y2="29167"/>
                        <a14:foregroundMark x1="71218" y1="20395" x2="71218" y2="20395"/>
                        <a14:foregroundMark x1="83403" y1="38596" x2="83403" y2="38596"/>
                        <a14:foregroundMark x1="90966" y1="54386" x2="90966" y2="54386"/>
                        <a14:foregroundMark x1="90336" y1="65570" x2="90336" y2="65570"/>
                        <a14:foregroundMark x1="85714" y1="80482" x2="85714" y2="8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04" y="171875"/>
            <a:ext cx="1001840" cy="95974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84920" y="1124745"/>
            <a:ext cx="9721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«Формулировка </a:t>
            </a:r>
            <a:r>
              <a:rPr lang="ru-RU" sz="24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и принятие э</a:t>
            </a:r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кологического кодекса»</a:t>
            </a:r>
            <a:endParaRPr lang="ru-RU" sz="24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301" y="1809886"/>
            <a:ext cx="40826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Мы с природою друзья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Ей без нас никак нельзя!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 забот у нас не мало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Чтоб вокруг  жить лучше стало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Нужно крышечки собрать,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Вымыть, рассортировать.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Нужно вырастить рассаду,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Высадить ее вдоль сада.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Птиц зимою покормить,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Собачек в приюте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кормом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снабдить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65168" y="1809886"/>
            <a:ext cx="38164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Нужно сдать макулатуру</a:t>
            </a:r>
          </a:p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Всем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привить </a:t>
            </a:r>
            <a:r>
              <a:rPr lang="ru-R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экокультуру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</a:p>
          <a:p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нами вместе будь и ты,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Чтоб кругом росли цветы,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Чтоб в реке у нас всегда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Чистая текла вода, 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Чтобы лес встречал прохладой,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А не мусора преградой.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 чтоб в нем с усладой трели</a:t>
            </a:r>
          </a:p>
          <a:p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Соловьи весной нам пели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5" r="8678"/>
          <a:stretch/>
        </p:blipFill>
        <p:spPr>
          <a:xfrm>
            <a:off x="3419677" y="1826383"/>
            <a:ext cx="2999087" cy="2378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Прямоугольник 15"/>
          <p:cNvSpPr/>
          <p:nvPr/>
        </p:nvSpPr>
        <p:spPr>
          <a:xfrm>
            <a:off x="2184484" y="4941168"/>
            <a:ext cx="74158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ФЛАГ НАШ ЗЕЛЕНЫЙ МЫ ГОРДО НЕСЕМ,</a:t>
            </a:r>
          </a:p>
          <a:p>
            <a:pPr algn="ctr"/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ПРИРОДУ РОДНУЮ МЫ СБЕРЕЖЕМ!</a:t>
            </a:r>
            <a:endParaRPr lang="ru-RU" sz="24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1" y="4672208"/>
            <a:ext cx="2356627" cy="19643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6" b="97458" l="1575" r="100000">
                        <a14:foregroundMark x1="67323" y1="23093" x2="67323" y2="23093"/>
                        <a14:foregroundMark x1="78150" y1="37712" x2="78150" y2="37712"/>
                        <a14:foregroundMark x1="83071" y1="53602" x2="83071" y2="53602"/>
                        <a14:foregroundMark x1="83268" y1="65042" x2="83268" y2="65042"/>
                        <a14:foregroundMark x1="78543" y1="77119" x2="78543" y2="77119"/>
                        <a14:foregroundMark x1="29331" y1="41949" x2="29331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" t="6793" r="12157" b="5299"/>
          <a:stretch/>
        </p:blipFill>
        <p:spPr>
          <a:xfrm>
            <a:off x="2648744" y="5909870"/>
            <a:ext cx="1014113" cy="71224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58" b="98904" l="0" r="98319">
                        <a14:foregroundMark x1="25630" y1="29167" x2="25630" y2="29167"/>
                        <a14:foregroundMark x1="71218" y1="20395" x2="71218" y2="20395"/>
                        <a14:foregroundMark x1="83403" y1="38596" x2="83403" y2="38596"/>
                        <a14:foregroundMark x1="90966" y1="54386" x2="90966" y2="54386"/>
                        <a14:foregroundMark x1="90336" y1="65570" x2="90336" y2="65570"/>
                        <a14:foregroundMark x1="85714" y1="80482" x2="85714" y2="8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92" y="5818484"/>
            <a:ext cx="803692" cy="7699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207" r="99380">
                        <a14:foregroundMark x1="69628" y1="18722" x2="69628" y2="18722"/>
                        <a14:foregroundMark x1="83264" y1="37885" x2="83264" y2="37885"/>
                        <a14:foregroundMark x1="88017" y1="50441" x2="88017" y2="50441"/>
                        <a14:foregroundMark x1="88223" y1="65419" x2="88223" y2="65419"/>
                        <a14:foregroundMark x1="83884" y1="77093" x2="83884" y2="77093"/>
                        <a14:foregroundMark x1="28719" y1="35903" x2="28719" y2="3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" t="4262" r="7430" b="5816"/>
          <a:stretch/>
        </p:blipFill>
        <p:spPr>
          <a:xfrm>
            <a:off x="3866873" y="5907888"/>
            <a:ext cx="837554" cy="687247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784" l="0" r="98971">
                        <a14:foregroundMark x1="26955" y1="36580" x2="26955" y2="36580"/>
                        <a14:foregroundMark x1="70576" y1="14935" x2="70576" y2="14935"/>
                        <a14:foregroundMark x1="80041" y1="38312" x2="80041" y2="38312"/>
                        <a14:foregroundMark x1="87860" y1="51515" x2="87860" y2="51515"/>
                        <a14:foregroundMark x1="86420" y1="63203" x2="86420" y2="63203"/>
                        <a14:foregroundMark x1="80864" y1="74892" x2="80864" y2="74892"/>
                        <a14:foregroundMark x1="25352" y1="24473" x2="25352" y2="24473"/>
                        <a14:foregroundMark x1="30986" y1="46414" x2="30986" y2="46414"/>
                        <a14:foregroundMark x1="11620" y1="26160" x2="11620" y2="26160"/>
                        <a14:foregroundMark x1="14085" y1="50211" x2="14085" y2="50211"/>
                        <a14:foregroundMark x1="10211" y1="47257" x2="10211" y2="47257"/>
                        <a14:foregroundMark x1="27928" y1="38378" x2="27928" y2="38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108" y="5886982"/>
            <a:ext cx="922391" cy="76881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39" b="99342" l="0" r="100000">
                        <a14:foregroundMark x1="26471" y1="29605" x2="26471" y2="29605"/>
                        <a14:foregroundMark x1="69118" y1="17105" x2="69118" y2="17105"/>
                        <a14:foregroundMark x1="83824" y1="38816" x2="83824" y2="38816"/>
                        <a14:foregroundMark x1="88445" y1="52412" x2="88445" y2="52412"/>
                        <a14:foregroundMark x1="87605" y1="64693" x2="87605" y2="64693"/>
                        <a14:foregroundMark x1="85084" y1="76754" x2="85084" y2="76754"/>
                        <a14:foregroundMark x1="29469" y1="49246" x2="29469" y2="49246"/>
                        <a14:foregroundMark x1="12077" y1="48241" x2="12077" y2="48241"/>
                        <a14:foregroundMark x1="26087" y1="41206" x2="26087" y2="412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964" y="5786565"/>
            <a:ext cx="862360" cy="82612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35" b="95652" l="207" r="98554">
                        <a14:foregroundMark x1="15496" y1="26739" x2="15496" y2="26739"/>
                        <a14:foregroundMark x1="74380" y1="18478" x2="74380" y2="18478"/>
                        <a14:foregroundMark x1="81405" y1="36304" x2="81405" y2="36304"/>
                        <a14:foregroundMark x1="86364" y1="50435" x2="86364" y2="50435"/>
                        <a14:foregroundMark x1="86777" y1="66087" x2="86777" y2="66087"/>
                        <a14:foregroundMark x1="83471" y1="76522" x2="83471" y2="76522"/>
                        <a14:foregroundMark x1="28922" y1="46632" x2="28922" y2="46632"/>
                        <a14:foregroundMark x1="30392" y1="25389" x2="30392" y2="25389"/>
                        <a14:foregroundMark x1="18137" y1="53886" x2="18137" y2="53886"/>
                        <a14:foregroundMark x1="13725" y1="37306" x2="13725" y2="37306"/>
                        <a14:foregroundMark x1="27941" y1="37306" x2="27941" y2="37306"/>
                        <a14:foregroundMark x1="27941" y1="43005" x2="27941" y2="43005"/>
                        <a14:foregroundMark x1="26961" y1="54922" x2="26961" y2="54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957" y="5799132"/>
            <a:ext cx="845437" cy="80351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9580">
                        <a14:foregroundMark x1="30462" y1="41518" x2="30462" y2="41518"/>
                        <a14:foregroundMark x1="75840" y1="15625" x2="75840" y2="15625"/>
                        <a14:foregroundMark x1="83403" y1="39063" x2="83403" y2="39063"/>
                        <a14:foregroundMark x1="85294" y1="52232" x2="85294" y2="52232"/>
                        <a14:foregroundMark x1="87395" y1="66741" x2="87395" y2="66741"/>
                        <a14:foregroundMark x1="83403" y1="78795" x2="83403" y2="787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42" y="5834288"/>
            <a:ext cx="819107" cy="77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3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93952" y="132980"/>
            <a:ext cx="1082631" cy="8927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6" b="97458" l="1575" r="100000">
                        <a14:foregroundMark x1="67323" y1="23093" x2="67323" y2="23093"/>
                        <a14:foregroundMark x1="78150" y1="37712" x2="78150" y2="37712"/>
                        <a14:foregroundMark x1="83071" y1="53602" x2="83071" y2="53602"/>
                        <a14:foregroundMark x1="83268" y1="65042" x2="83268" y2="65042"/>
                        <a14:foregroundMark x1="78543" y1="77119" x2="78543" y2="77119"/>
                        <a14:foregroundMark x1="29331" y1="41949" x2="29331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57" t="6793" r="12157" b="5299"/>
          <a:stretch/>
        </p:blipFill>
        <p:spPr>
          <a:xfrm>
            <a:off x="5023623" y="178751"/>
            <a:ext cx="1014113" cy="71224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43" y="1558515"/>
            <a:ext cx="3592646" cy="23477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736" y="4221088"/>
            <a:ext cx="3578815" cy="227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Прямоугольник 20"/>
          <p:cNvSpPr/>
          <p:nvPr/>
        </p:nvSpPr>
        <p:spPr>
          <a:xfrm>
            <a:off x="272480" y="1558515"/>
            <a:ext cx="55749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В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сентябре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2017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года был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избран новый состав экологического совета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ДОУ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Важными критериями при выборе </a:t>
            </a:r>
            <a:r>
              <a:rPr lang="ru-RU" dirty="0" err="1" smtClean="0">
                <a:latin typeface="Cambria Math" panose="02040503050406030204" pitchFamily="18" charset="0"/>
                <a:ea typeface="Cambria Math" panose="02040503050406030204" pitchFamily="18" charset="0"/>
              </a:rPr>
              <a:t>экосовета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стали: желание, активность, увлеченность, творческий потенциал педагогов, родителей, 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понимание современных экологических проблем и  важности экологического образования детей дошкольного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возраста. Формирование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у них основ экологической культуры и ответственного отношения к природе. 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Наш экологический совет:</a:t>
            </a:r>
            <a:endParaRPr lang="ru-RU" dirty="0" smtClean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285750" indent="-285750">
              <a:buBlip>
                <a:blip r:embed="rId11"/>
              </a:buBlip>
            </a:pP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Учитель-логопед </a:t>
            </a: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– </a:t>
            </a: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1</a:t>
            </a:r>
            <a:endParaRPr lang="ru-RU" dirty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285750" indent="-285750">
              <a:buBlip>
                <a:blip r:embed="rId11"/>
              </a:buBlip>
            </a:pP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Педагог- </a:t>
            </a: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психолог – </a:t>
            </a: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1    </a:t>
            </a:r>
            <a:endParaRPr lang="ru-RU" dirty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285750" indent="-285750">
              <a:buBlip>
                <a:blip r:embed="rId11"/>
              </a:buBlip>
            </a:pP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З</a:t>
            </a: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ам</a:t>
            </a: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 зав. по АХР – </a:t>
            </a: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1</a:t>
            </a:r>
            <a:endParaRPr lang="ru-RU" dirty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285750" indent="-285750">
              <a:buBlip>
                <a:blip r:embed="rId11"/>
              </a:buBlip>
            </a:pP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Педагог-организатор </a:t>
            </a: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– 1 </a:t>
            </a:r>
            <a:endParaRPr lang="ru-RU" dirty="0" smtClean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285750" indent="-285750">
              <a:buBlip>
                <a:blip r:embed="rId11"/>
              </a:buBlip>
            </a:pP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Воспитатели </a:t>
            </a: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– 4 </a:t>
            </a:r>
            <a:endParaRPr lang="ru-RU" dirty="0" smtClean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marL="285750" indent="-285750">
              <a:buBlip>
                <a:blip r:embed="rId11"/>
              </a:buBlip>
            </a:pP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Родители </a:t>
            </a:r>
            <a:r>
              <a:rPr lang="ru-RU" dirty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– </a:t>
            </a: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6</a:t>
            </a:r>
          </a:p>
          <a:p>
            <a:pPr marL="285750" indent="-285750">
              <a:buBlip>
                <a:blip r:embed="rId11"/>
              </a:buBlip>
            </a:pPr>
            <a:r>
              <a:rPr lang="ru-RU" dirty="0" smtClean="0">
                <a:ln w="19050">
                  <a:noFill/>
                </a:ln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Воспитанники– 10</a:t>
            </a:r>
            <a:endParaRPr lang="ru-RU" dirty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8782" y="951257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«СОЗДАНИЕ ЭКОЛОГИЧЕСКОГО СОВЕТА»</a:t>
            </a:r>
            <a:endParaRPr lang="ru-RU" sz="2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9147" y="229561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135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0366" y="951058"/>
            <a:ext cx="958114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«ИССЛЕДОВАНИЕ ЭКОЛОГИЧЕСКОЙ СИТУАЦИИ»</a:t>
            </a:r>
            <a:endParaRPr lang="ru-RU" sz="25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07" r="99380">
                        <a14:foregroundMark x1="69628" y1="18722" x2="69628" y2="18722"/>
                        <a14:foregroundMark x1="83264" y1="37885" x2="83264" y2="37885"/>
                        <a14:foregroundMark x1="88017" y1="50441" x2="88017" y2="50441"/>
                        <a14:foregroundMark x1="88223" y1="65419" x2="88223" y2="65419"/>
                        <a14:foregroundMark x1="83884" y1="77093" x2="83884" y2="77093"/>
                        <a14:foregroundMark x1="28719" y1="35903" x2="28719" y2="3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" t="4262" r="7430" b="5816"/>
          <a:stretch/>
        </p:blipFill>
        <p:spPr>
          <a:xfrm>
            <a:off x="4846287" y="145994"/>
            <a:ext cx="913386" cy="74947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450395" y="178751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</a:t>
            </a:r>
            <a:endParaRPr lang="ru-RU" sz="3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8884" y="1932113"/>
            <a:ext cx="95770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Педагогами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совместно с воспитанниками и родителями было проведено исследование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по уменьшению количества выбрасываемых отходов.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Всё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ли то, что мы выбрасываем, является мусором? Большинство людей, совершенно не задумываются над тем, что выбрасывают…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Ведь это идеальный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материал для творчества.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Стоит только проявить фантазию, терпение, чтобы получились неповторимые «шедевры». Важно помнить, что ненужным вещам можно подарить вторую жизнь.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Picture 2" descr="https://sun9-9.userapi.com/c841121/v841121120/98be/1yQAKMuT2y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95906" y="1428112"/>
            <a:ext cx="2300761" cy="578808"/>
          </a:xfrm>
          <a:prstGeom prst="rect">
            <a:avLst/>
          </a:prstGeom>
          <a:noFill/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01" b="83028" l="4072" r="82200">
                        <a14:foregroundMark x1="34257" y1="70032" x2="34257" y2="70032"/>
                        <a14:foregroundMark x1="33963" y1="66183" x2="33963" y2="66183"/>
                        <a14:foregroundMark x1="33795" y1="61325" x2="33795" y2="61325"/>
                        <a14:foregroundMark x1="33123" y1="57476" x2="33123" y2="57476"/>
                        <a14:foregroundMark x1="34551" y1="79369" x2="34551" y2="79369"/>
                        <a14:foregroundMark x1="22544" y1="67634" x2="22544" y2="67634"/>
                        <a14:foregroundMark x1="21411" y1="66877" x2="21411" y2="66877"/>
                        <a14:foregroundMark x1="20655" y1="66309" x2="20655" y2="66309"/>
                        <a14:foregroundMark x1="20949" y1="65615" x2="20949" y2="65615"/>
                        <a14:foregroundMark x1="40806" y1="81073" x2="40806" y2="81073"/>
                        <a14:foregroundMark x1="49370" y1="81325" x2="49370" y2="81325"/>
                        <a14:foregroundMark x1="51763" y1="65741" x2="51763" y2="65741"/>
                        <a14:foregroundMark x1="48615" y1="75457" x2="48615" y2="75457"/>
                      </a14:backgroundRemoval>
                    </a14:imgEffect>
                    <a14:imgEffect>
                      <a14:brightnessContrast bright="18000" contras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" t="7884" r="21870" b="17657"/>
          <a:stretch/>
        </p:blipFill>
        <p:spPr>
          <a:xfrm>
            <a:off x="2707318" y="5307612"/>
            <a:ext cx="1977175" cy="1330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84" y="3736332"/>
            <a:ext cx="1907447" cy="1322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3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14" y="3736332"/>
            <a:ext cx="2045319" cy="13615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811" l="0" r="100000">
                        <a14:foregroundMark x1="19479" y1="6498" x2="19479" y2="6498"/>
                        <a14:foregroundMark x1="70487" y1="68896" x2="70487" y2="68896"/>
                        <a14:foregroundMark x1="71075" y1="77539" x2="71075" y2="77539"/>
                        <a14:foregroundMark x1="70319" y1="81325" x2="70319" y2="81325"/>
                        <a14:foregroundMark x1="71830" y1="84227" x2="71830" y2="84227"/>
                        <a14:foregroundMark x1="88581" y1="46814" x2="88581" y2="46814"/>
                        <a14:foregroundMark x1="91520" y1="46372" x2="91520" y2="46372"/>
                        <a14:foregroundMark x1="92443" y1="44164" x2="92443" y2="44164"/>
                        <a14:foregroundMark x1="88581" y1="50852" x2="88581" y2="50852"/>
                        <a14:foregroundMark x1="91982" y1="53312" x2="91982" y2="53312"/>
                        <a14:foregroundMark x1="14022" y1="36593" x2="14022" y2="36593"/>
                        <a14:foregroundMark x1="14610" y1="32808" x2="14610" y2="32808"/>
                        <a14:foregroundMark x1="22754" y1="4290" x2="22754" y2="4290"/>
                        <a14:backgroundMark x1="29261" y1="73123" x2="29261" y2="73123"/>
                        <a14:backgroundMark x1="29261" y1="73123" x2="29261" y2="73123"/>
                        <a14:backgroundMark x1="29723" y1="73123" x2="29723" y2="73123"/>
                        <a14:backgroundMark x1="29135" y1="80252" x2="29135" y2="80252"/>
                        <a14:backgroundMark x1="29135" y1="80000" x2="29135" y2="80000"/>
                        <a14:backgroundMark x1="29135" y1="80000" x2="29135" y2="80000"/>
                        <a14:backgroundMark x1="31780" y1="87382" x2="31780" y2="87382"/>
                        <a14:backgroundMark x1="31780" y1="87382" x2="31780" y2="87382"/>
                        <a14:backgroundMark x1="37867" y1="90473" x2="37867" y2="90473"/>
                        <a14:backgroundMark x1="38161" y1="90473" x2="38161" y2="90473"/>
                        <a14:backgroundMark x1="38161" y1="91167" x2="38161" y2="91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26" y="5280492"/>
            <a:ext cx="2108174" cy="1391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9874">
                        <a14:foregroundMark x1="81738" y1="35710" x2="81738" y2="35710"/>
                        <a14:foregroundMark x1="84047" y1="38170" x2="84047" y2="38170"/>
                        <a14:foregroundMark x1="64987" y1="48328" x2="64987" y2="48328"/>
                        <a14:foregroundMark x1="93241" y1="52744" x2="93241" y2="52744"/>
                        <a14:foregroundMark x1="95088" y1="48328" x2="95088" y2="48328"/>
                        <a14:foregroundMark x1="93829" y1="46057" x2="93829" y2="46057"/>
                        <a14:foregroundMark x1="67003" y1="50032" x2="67003" y2="50032"/>
                        <a14:foregroundMark x1="69353" y1="50347" x2="69353" y2="50347"/>
                        <a14:foregroundMark x1="70235" y1="49464" x2="70235" y2="49464"/>
                        <a14:foregroundMark x1="65953" y1="48328" x2="65953" y2="48328"/>
                        <a14:foregroundMark x1="62804" y1="47003" x2="62804" y2="47003"/>
                        <a14:foregroundMark x1="62888" y1="50347" x2="62888" y2="50347"/>
                        <a14:foregroundMark x1="62888" y1="51924" x2="62888" y2="51924"/>
                        <a14:foregroundMark x1="61965" y1="47634" x2="61965" y2="47634"/>
                        <a14:foregroundMark x1="72628" y1="50032" x2="72628" y2="50032"/>
                        <a14:foregroundMark x1="96977" y1="49022" x2="96977" y2="49022"/>
                        <a14:foregroundMark x1="98866" y1="47886" x2="98866" y2="47886"/>
                        <a14:foregroundMark x1="44458" y1="25615" x2="44458" y2="25615"/>
                        <a14:foregroundMark x1="20193" y1="29716" x2="20193" y2="29716"/>
                        <a14:foregroundMark x1="46641" y1="21325" x2="46641" y2="21325"/>
                        <a14:foregroundMark x1="45088" y1="21325" x2="45088" y2="21325"/>
                        <a14:foregroundMark x1="49118" y1="21136" x2="49118" y2="21136"/>
                        <a14:foregroundMark x1="51301" y1="21325" x2="51301" y2="21325"/>
                        <a14:foregroundMark x1="49958" y1="21451" x2="49958" y2="21451"/>
                        <a14:foregroundMark x1="42359" y1="22019" x2="42359" y2="22019"/>
                        <a14:backgroundMark x1="19395" y1="5426" x2="19395" y2="5426"/>
                        <a14:backgroundMark x1="19689" y1="5741" x2="20361" y2="5741"/>
                        <a14:backgroundMark x1="23594" y1="6877" x2="24181" y2="6877"/>
                        <a14:backgroundMark x1="29681" y1="8454" x2="30353" y2="8454"/>
                        <a14:backgroundMark x1="34341" y1="8707" x2="34635" y2="8707"/>
                        <a14:backgroundMark x1="39127" y1="7886" x2="39127" y2="7886"/>
                        <a14:backgroundMark x1="45088" y1="8580" x2="45088" y2="8580"/>
                        <a14:backgroundMark x1="45592" y1="8580" x2="45592" y2="8580"/>
                        <a14:backgroundMark x1="51763" y1="8580" x2="51763" y2="8580"/>
                        <a14:backgroundMark x1="52435" y1="7003" x2="52435" y2="7003"/>
                        <a14:backgroundMark x1="40260" y1="9148" x2="40260" y2="9148"/>
                        <a14:backgroundMark x1="30730" y1="6562" x2="30730" y2="6562"/>
                        <a14:backgroundMark x1="37951" y1="7319" x2="38161" y2="8139"/>
                        <a14:backgroundMark x1="32536" y1="25868" x2="32536" y2="25868"/>
                        <a14:backgroundMark x1="28254" y1="25426" x2="28254" y2="25426"/>
                        <a14:backgroundMark x1="31234" y1="30599" x2="31234" y2="30599"/>
                        <a14:backgroundMark x1="29681" y1="33438" x2="29681" y2="33438"/>
                        <a14:backgroundMark x1="26826" y1="36909" x2="26826" y2="36909"/>
                        <a14:backgroundMark x1="27876" y1="37287" x2="27876" y2="37287"/>
                        <a14:backgroundMark x1="32746" y1="33880" x2="32746" y2="33880"/>
                        <a14:backgroundMark x1="34341" y1="26183" x2="34341" y2="26183"/>
                        <a14:backgroundMark x1="33123" y1="23849" x2="33123" y2="23849"/>
                        <a14:backgroundMark x1="38077" y1="40631" x2="38077" y2="40631"/>
                        <a14:backgroundMark x1="33417" y1="56025" x2="33417" y2="56025"/>
                        <a14:backgroundMark x1="31990" y1="66183" x2="31990" y2="66183"/>
                        <a14:backgroundMark x1="33585" y1="71609" x2="33585" y2="71609"/>
                        <a14:backgroundMark x1="34341" y1="76909" x2="34341" y2="76909"/>
                        <a14:backgroundMark x1="3317" y1="62902" x2="3317" y2="62902"/>
                        <a14:backgroundMark x1="7347" y1="69338" x2="7599" y2="69338"/>
                        <a14:backgroundMark x1="8942" y1="69211" x2="8942" y2="69211"/>
                        <a14:backgroundMark x1="1637" y1="61325" x2="1637" y2="61325"/>
                        <a14:backgroundMark x1="2939" y1="70347" x2="2939" y2="70347"/>
                        <a14:backgroundMark x1="64987" y1="14574" x2="64987" y2="14574"/>
                        <a14:backgroundMark x1="59656" y1="14322" x2="59656" y2="14322"/>
                        <a14:backgroundMark x1="61965" y1="18423" x2="64903" y2="19874"/>
                        <a14:backgroundMark x1="70403" y1="21451" x2="71369" y2="22461"/>
                        <a14:backgroundMark x1="71956" y1="24416" x2="70529" y2="26751"/>
                        <a14:backgroundMark x1="63938" y1="33186" x2="63392" y2="35584"/>
                        <a14:backgroundMark x1="62720" y1="40000" x2="62720" y2="40757"/>
                        <a14:backgroundMark x1="63854" y1="41577" x2="63854" y2="41577"/>
                        <a14:backgroundMark x1="57851" y1="40631" x2="57851" y2="40631"/>
                        <a14:backgroundMark x1="56423" y1="42776" x2="56507" y2="44858"/>
                        <a14:backgroundMark x1="56717" y1="48454" x2="57011" y2="49590"/>
                        <a14:backgroundMark x1="57473" y1="52744" x2="57767" y2="56467"/>
                        <a14:backgroundMark x1="58522" y1="58170" x2="61083" y2="59306"/>
                        <a14:backgroundMark x1="64819" y1="59748" x2="66709" y2="59748"/>
                        <a14:backgroundMark x1="68724" y1="59180" x2="69773" y2="59306"/>
                        <a14:backgroundMark x1="70613" y1="59495" x2="69353" y2="64479"/>
                        <a14:backgroundMark x1="68052" y1="67634" x2="66793" y2="71041"/>
                        <a14:backgroundMark x1="65197" y1="72366" x2="61209" y2="73880"/>
                        <a14:backgroundMark x1="59866" y1="73754" x2="59782" y2="75079"/>
                        <a14:backgroundMark x1="65365" y1="74069" x2="65365" y2="74069"/>
                        <a14:backgroundMark x1="56507" y1="4606" x2="56507" y2="4606"/>
                        <a14:backgroundMark x1="65281" y1="23155" x2="65281" y2="23155"/>
                        <a14:backgroundMark x1="61671" y1="28896" x2="61671" y2="30032"/>
                        <a14:backgroundMark x1="60999" y1="37161" x2="61293" y2="37603"/>
                        <a14:backgroundMark x1="64610" y1="38612" x2="64610" y2="38612"/>
                        <a14:backgroundMark x1="64819" y1="39748" x2="64819" y2="39748"/>
                        <a14:backgroundMark x1="61965" y1="62334" x2="62510" y2="63785"/>
                        <a14:backgroundMark x1="68052" y1="66498" x2="68052" y2="66498"/>
                        <a14:backgroundMark x1="63938" y1="65047" x2="63938" y2="65047"/>
                        <a14:backgroundMark x1="62720" y1="64038" x2="62720" y2="64038"/>
                        <a14:backgroundMark x1="62636" y1="63028" x2="62636" y2="63028"/>
                        <a14:backgroundMark x1="62636" y1="63028" x2="63014" y2="63028"/>
                        <a14:backgroundMark x1="64442" y1="62334" x2="66793" y2="62776"/>
                        <a14:backgroundMark x1="70235" y1="62776" x2="70235" y2="62776"/>
                        <a14:backgroundMark x1="70403" y1="62776" x2="70403" y2="62776"/>
                        <a14:backgroundMark x1="70025" y1="62776" x2="70025" y2="63344"/>
                        <a14:backgroundMark x1="69773" y1="63785" x2="69773" y2="63785"/>
                        <a14:backgroundMark x1="54450" y1="67760" x2="54450" y2="67760"/>
                        <a14:backgroundMark x1="33039" y1="62019" x2="33039" y2="62019"/>
                        <a14:backgroundMark x1="33039" y1="62019" x2="33039" y2="62019"/>
                        <a14:backgroundMark x1="32914" y1="62208" x2="32914" y2="62902"/>
                        <a14:backgroundMark x1="33123" y1="63912" x2="33291" y2="64353"/>
                        <a14:backgroundMark x1="35390" y1="68896" x2="35390" y2="68896"/>
                        <a14:backgroundMark x1="36440" y1="67886" x2="36440" y2="67886"/>
                        <a14:backgroundMark x1="65953" y1="79621" x2="65953" y2="79621"/>
                        <a14:backgroundMark x1="13308" y1="82902" x2="13308" y2="82902"/>
                        <a14:backgroundMark x1="14064" y1="80505" x2="14064" y2="80505"/>
                        <a14:backgroundMark x1="96222" y1="45489" x2="96222" y2="45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332" y="5201884"/>
            <a:ext cx="2049628" cy="13644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84" r="98783">
                        <a14:foregroundMark x1="40260" y1="17287" x2="40260" y2="17287"/>
                        <a14:foregroundMark x1="44836" y1="19558" x2="44836" y2="19558"/>
                        <a14:foregroundMark x1="57683" y1="18044" x2="57683" y2="18044"/>
                        <a14:foregroundMark x1="54324" y1="16025" x2="54324" y2="16025"/>
                        <a14:foregroundMark x1="37867" y1="16719" x2="37867" y2="16719"/>
                        <a14:foregroundMark x1="63476" y1="31041" x2="63476" y2="31041"/>
                        <a14:foregroundMark x1="62343" y1="29905" x2="62343" y2="29905"/>
                        <a14:backgroundMark x1="57557" y1="5300" x2="57557" y2="5300"/>
                        <a14:backgroundMark x1="38245" y1="4606" x2="38245" y2="4606"/>
                        <a14:backgroundMark x1="5919" y1="4416" x2="5919" y2="4416"/>
                        <a14:backgroundMark x1="6171" y1="12997" x2="6171" y2="12997"/>
                        <a14:backgroundMark x1="12091" y1="28454" x2="12091" y2="28454"/>
                        <a14:backgroundMark x1="14652" y1="85363" x2="14652" y2="85363"/>
                        <a14:backgroundMark x1="29597" y1="98927" x2="29597" y2="98927"/>
                        <a14:backgroundMark x1="64526" y1="6562" x2="64526" y2="6562"/>
                        <a14:backgroundMark x1="62133" y1="24732" x2="62133" y2="24732"/>
                        <a14:backgroundMark x1="12385" y1="6309" x2="12385" y2="6309"/>
                        <a14:backgroundMark x1="9530" y1="23155" x2="9530" y2="23155"/>
                        <a14:backgroundMark x1="8942" y1="46309" x2="8942" y2="46309"/>
                        <a14:backgroundMark x1="24559" y1="49148" x2="24559" y2="49148"/>
                        <a14:backgroundMark x1="39589" y1="27886" x2="39589" y2="27886"/>
                        <a14:backgroundMark x1="36818" y1="7129" x2="36818" y2="7129"/>
                        <a14:backgroundMark x1="33291" y1="14132" x2="33291" y2="14132"/>
                        <a14:backgroundMark x1="34719" y1="23596" x2="34719" y2="23596"/>
                        <a14:backgroundMark x1="41394" y1="32177" x2="41394" y2="32177"/>
                        <a14:backgroundMark x1="42737" y1="27319" x2="42737" y2="27319"/>
                        <a14:backgroundMark x1="12175" y1="10410" x2="12175" y2="10410"/>
                        <a14:backgroundMark x1="18766" y1="13438" x2="18766" y2="13438"/>
                        <a14:backgroundMark x1="11041" y1="17035" x2="11041" y2="17035"/>
                        <a14:backgroundMark x1="20361" y1="37729" x2="20361" y2="37729"/>
                        <a14:backgroundMark x1="38245" y1="45489" x2="38245" y2="45489"/>
                        <a14:backgroundMark x1="35768" y1="40000" x2="35768" y2="40000"/>
                        <a14:backgroundMark x1="39505" y1="47192" x2="39505" y2="47192"/>
                        <a14:backgroundMark x1="56255" y1="37476" x2="56255" y2="37476"/>
                        <a14:backgroundMark x1="56423" y1="37287" x2="56423" y2="37287"/>
                        <a14:backgroundMark x1="55206" y1="35710" x2="55206" y2="35710"/>
                        <a14:backgroundMark x1="21411" y1="73754" x2="21411" y2="73754"/>
                        <a14:backgroundMark x1="32368" y1="99243" x2="32368" y2="99243"/>
                        <a14:backgroundMark x1="35600" y1="99243" x2="35600" y2="99243"/>
                        <a14:backgroundMark x1="6731" y1="17949" x2="6731" y2="17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56" r="18377"/>
          <a:stretch/>
        </p:blipFill>
        <p:spPr>
          <a:xfrm>
            <a:off x="5102828" y="5328669"/>
            <a:ext cx="1941686" cy="1295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I:\Зеленый флаг 2017\фото\DSC06756.JPG"/>
          <p:cNvPicPr>
            <a:picLocks noChangeAspect="1" noChangeArrowheads="1"/>
          </p:cNvPicPr>
          <p:nvPr/>
        </p:nvPicPr>
        <p:blipFill rotWithShape="1">
          <a:blip r:embed="rId20" cstate="print">
            <a:lum bright="8000" contrast="28000"/>
          </a:blip>
          <a:srcRect l="17267" t="9586" r="14432"/>
          <a:stretch/>
        </p:blipFill>
        <p:spPr bwMode="auto">
          <a:xfrm>
            <a:off x="4132633" y="3710222"/>
            <a:ext cx="1840841" cy="1497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53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87224" y="305263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ШАГ</a:t>
            </a:r>
            <a:endParaRPr lang="ru-RU" sz="3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4" l="0" r="98971">
                        <a14:foregroundMark x1="26955" y1="36580" x2="26955" y2="36580"/>
                        <a14:foregroundMark x1="70576" y1="14935" x2="70576" y2="14935"/>
                        <a14:foregroundMark x1="80041" y1="38312" x2="80041" y2="38312"/>
                        <a14:foregroundMark x1="87860" y1="51515" x2="87860" y2="51515"/>
                        <a14:foregroundMark x1="86420" y1="63203" x2="86420" y2="63203"/>
                        <a14:foregroundMark x1="80864" y1="74892" x2="80864" y2="74892"/>
                        <a14:foregroundMark x1="25352" y1="24473" x2="25352" y2="24473"/>
                        <a14:foregroundMark x1="30986" y1="46414" x2="30986" y2="46414"/>
                        <a14:foregroundMark x1="11620" y1="26160" x2="11620" y2="26160"/>
                        <a14:foregroundMark x1="14085" y1="50211" x2="14085" y2="50211"/>
                        <a14:foregroundMark x1="10211" y1="47257" x2="10211" y2="47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751" y="188860"/>
            <a:ext cx="1180159" cy="9836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50530" y="1203083"/>
            <a:ext cx="6202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«РАЗРАБОТКА ПЛАНА ДЕЙСТВИЙ </a:t>
            </a:r>
            <a:endParaRPr lang="ru-RU" sz="2400" dirty="0"/>
          </a:p>
        </p:txBody>
      </p:sp>
      <p:pic>
        <p:nvPicPr>
          <p:cNvPr id="14" name="Picture 2" descr="http://img-fotki.yandex.ru/get/9260/37366204.57d/0_124eb5_933a03bb_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67954" y="3309311"/>
            <a:ext cx="1306116" cy="1306116"/>
          </a:xfrm>
          <a:prstGeom prst="rect">
            <a:avLst/>
          </a:prstGeom>
          <a:noFill/>
        </p:spPr>
      </p:pic>
      <p:sp>
        <p:nvSpPr>
          <p:cNvPr id="22" name="Облако 21"/>
          <p:cNvSpPr/>
          <p:nvPr/>
        </p:nvSpPr>
        <p:spPr>
          <a:xfrm>
            <a:off x="177009" y="1642745"/>
            <a:ext cx="3347864" cy="2160240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50013" y="1798864"/>
            <a:ext cx="3017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EA1AD1"/>
                </a:solidFill>
              </a:rPr>
              <a:t>«День Земли»</a:t>
            </a:r>
          </a:p>
          <a:p>
            <a:pPr lvl="0" algn="ctr"/>
            <a:r>
              <a:rPr lang="ru-RU" b="1" dirty="0" smtClean="0">
                <a:solidFill>
                  <a:srgbClr val="EA1AD1"/>
                </a:solidFill>
              </a:rPr>
              <a:t>«Береги природу-</a:t>
            </a:r>
          </a:p>
          <a:p>
            <a:pPr lvl="0" algn="ctr"/>
            <a:r>
              <a:rPr lang="ru-RU" b="1" dirty="0" smtClean="0">
                <a:solidFill>
                  <a:srgbClr val="EA1AD1"/>
                </a:solidFill>
              </a:rPr>
              <a:t>ведь </a:t>
            </a:r>
            <a:r>
              <a:rPr lang="ru-RU" b="1" dirty="0">
                <a:solidFill>
                  <a:srgbClr val="EA1AD1"/>
                </a:solidFill>
              </a:rPr>
              <a:t>она наш дом</a:t>
            </a:r>
            <a:r>
              <a:rPr lang="ru-RU" b="1" dirty="0" smtClean="0">
                <a:solidFill>
                  <a:srgbClr val="EA1AD1"/>
                </a:solidFill>
              </a:rPr>
              <a:t>!»</a:t>
            </a:r>
          </a:p>
          <a:p>
            <a:pPr lvl="0" algn="ctr"/>
            <a:r>
              <a:rPr lang="ru-RU" b="1" dirty="0" smtClean="0">
                <a:solidFill>
                  <a:srgbClr val="EA1AD1"/>
                </a:solidFill>
              </a:rPr>
              <a:t>     «Занимательная экология»</a:t>
            </a:r>
          </a:p>
          <a:p>
            <a:pPr lvl="0" algn="ctr"/>
            <a:r>
              <a:rPr lang="ru-RU" b="1" dirty="0" smtClean="0">
                <a:solidFill>
                  <a:srgbClr val="EA1AD1"/>
                </a:solidFill>
              </a:rPr>
              <a:t>«Экологи - эрудиты»</a:t>
            </a:r>
          </a:p>
          <a:p>
            <a:pPr lvl="0" algn="ctr"/>
            <a:endParaRPr lang="ru-RU" b="1" dirty="0">
              <a:solidFill>
                <a:srgbClr val="00B0F0"/>
              </a:solidFill>
            </a:endParaRPr>
          </a:p>
        </p:txBody>
      </p:sp>
      <p:sp>
        <p:nvSpPr>
          <p:cNvPr id="23" name="Облако 22"/>
          <p:cNvSpPr/>
          <p:nvPr/>
        </p:nvSpPr>
        <p:spPr>
          <a:xfrm>
            <a:off x="5680602" y="1459617"/>
            <a:ext cx="3888432" cy="3021681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000641" y="1776810"/>
            <a:ext cx="41044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FF0000"/>
                </a:solidFill>
              </a:rPr>
              <a:t>«Чемпионат чистоты»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b="1" dirty="0" smtClean="0">
                <a:solidFill>
                  <a:srgbClr val="FF0000"/>
                </a:solidFill>
              </a:rPr>
              <a:t>Покормите </a:t>
            </a:r>
            <a:r>
              <a:rPr lang="ru-RU" b="1" dirty="0">
                <a:solidFill>
                  <a:srgbClr val="FF0000"/>
                </a:solidFill>
              </a:rPr>
              <a:t>птиц зимой»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«Сдай макулатуру – спаси </a:t>
            </a:r>
            <a:r>
              <a:rPr lang="ru-RU" b="1" dirty="0" smtClean="0">
                <a:solidFill>
                  <a:srgbClr val="FF0000"/>
                </a:solidFill>
              </a:rPr>
              <a:t>дерево!» </a:t>
            </a:r>
            <a:endParaRPr lang="ru-RU" b="1" dirty="0">
              <a:solidFill>
                <a:srgbClr val="FF0000"/>
              </a:solidFill>
            </a:endParaRP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b="1" dirty="0" smtClean="0">
                <a:solidFill>
                  <a:srgbClr val="FF0000"/>
                </a:solidFill>
              </a:rPr>
              <a:t>Доброе </a:t>
            </a:r>
            <a:r>
              <a:rPr lang="ru-RU" b="1" dirty="0">
                <a:solidFill>
                  <a:srgbClr val="FF0000"/>
                </a:solidFill>
              </a:rPr>
              <a:t>сердце»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b="1" dirty="0" err="1">
                <a:solidFill>
                  <a:srgbClr val="FF0000"/>
                </a:solidFill>
              </a:rPr>
              <a:t>Каштанята</a:t>
            </a:r>
            <a:r>
              <a:rPr lang="ru-RU" b="1" dirty="0">
                <a:solidFill>
                  <a:srgbClr val="FF0000"/>
                </a:solidFill>
              </a:rPr>
              <a:t>» 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«Нашу елочку возьми, а живую сохрани!»</a:t>
            </a:r>
          </a:p>
          <a:p>
            <a:pPr lvl="0"/>
            <a:r>
              <a:rPr lang="ru-RU" b="1" dirty="0">
                <a:solidFill>
                  <a:srgbClr val="FF0000"/>
                </a:solidFill>
              </a:rPr>
              <a:t>«Добрые крышечки»</a:t>
            </a:r>
          </a:p>
        </p:txBody>
      </p:sp>
      <p:sp>
        <p:nvSpPr>
          <p:cNvPr id="24" name="Облако 23"/>
          <p:cNvSpPr/>
          <p:nvPr/>
        </p:nvSpPr>
        <p:spPr>
          <a:xfrm>
            <a:off x="56456" y="3951640"/>
            <a:ext cx="3888432" cy="2736304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60063" y="4240988"/>
            <a:ext cx="33123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b="1" dirty="0" err="1" smtClean="0">
                <a:solidFill>
                  <a:srgbClr val="7030A0"/>
                </a:solidFill>
              </a:rPr>
              <a:t>Экодрайв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</a:p>
          <a:p>
            <a:pPr lvl="0"/>
            <a:r>
              <a:rPr lang="ru-RU" b="1" dirty="0" smtClean="0">
                <a:solidFill>
                  <a:srgbClr val="7030A0"/>
                </a:solidFill>
              </a:rPr>
              <a:t>«Посадили </a:t>
            </a:r>
            <a:r>
              <a:rPr lang="ru-RU" b="1" dirty="0">
                <a:solidFill>
                  <a:srgbClr val="7030A0"/>
                </a:solidFill>
              </a:rPr>
              <a:t>огород – посмотрите, что растет!»</a:t>
            </a:r>
          </a:p>
          <a:p>
            <a:pPr lvl="0"/>
            <a:r>
              <a:rPr lang="ru-RU" b="1" dirty="0">
                <a:solidFill>
                  <a:srgbClr val="7030A0"/>
                </a:solidFill>
              </a:rPr>
              <a:t>«Елочка, живи!»</a:t>
            </a:r>
          </a:p>
          <a:p>
            <a:pPr lvl="0"/>
            <a:r>
              <a:rPr lang="ru-RU" b="1" dirty="0">
                <a:solidFill>
                  <a:srgbClr val="7030A0"/>
                </a:solidFill>
              </a:rPr>
              <a:t>«</a:t>
            </a:r>
            <a:r>
              <a:rPr lang="ru-RU" b="1" dirty="0" err="1">
                <a:solidFill>
                  <a:srgbClr val="7030A0"/>
                </a:solidFill>
              </a:rPr>
              <a:t>Экоподелка</a:t>
            </a:r>
            <a:r>
              <a:rPr lang="ru-RU" b="1" dirty="0">
                <a:solidFill>
                  <a:srgbClr val="7030A0"/>
                </a:solidFill>
              </a:rPr>
              <a:t>»</a:t>
            </a:r>
          </a:p>
          <a:p>
            <a:pPr lvl="0"/>
            <a:r>
              <a:rPr lang="ru-RU" b="1" dirty="0">
                <a:solidFill>
                  <a:srgbClr val="7030A0"/>
                </a:solidFill>
              </a:rPr>
              <a:t>«Новогодняя фантазия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</a:p>
          <a:p>
            <a:r>
              <a:rPr lang="ru-RU" b="1" dirty="0">
                <a:solidFill>
                  <a:srgbClr val="7030A0"/>
                </a:solidFill>
              </a:rPr>
              <a:t>«Загадочный растительный мир далеких планет»</a:t>
            </a:r>
          </a:p>
          <a:p>
            <a:pPr lvl="0"/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26" name="Облако 25"/>
          <p:cNvSpPr/>
          <p:nvPr/>
        </p:nvSpPr>
        <p:spPr>
          <a:xfrm>
            <a:off x="4519048" y="4481298"/>
            <a:ext cx="4773276" cy="2258374"/>
          </a:xfrm>
          <a:prstGeom prst="clou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821562" y="4941168"/>
            <a:ext cx="4383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«Наш любимый детский сад»</a:t>
            </a:r>
            <a:br>
              <a:rPr lang="ru-RU" b="1" dirty="0" smtClean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«</a:t>
            </a:r>
            <a:r>
              <a:rPr lang="ru-RU" b="1" dirty="0">
                <a:solidFill>
                  <a:srgbClr val="00B050"/>
                </a:solidFill>
              </a:rPr>
              <a:t>Разноцветная палитра живой природы</a:t>
            </a:r>
            <a:r>
              <a:rPr lang="ru-RU" b="1" dirty="0" smtClean="0">
                <a:solidFill>
                  <a:srgbClr val="00B050"/>
                </a:solidFill>
              </a:rPr>
              <a:t>»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«Зимние забавы»</a:t>
            </a:r>
          </a:p>
          <a:p>
            <a:r>
              <a:rPr lang="ru-RU" b="1" dirty="0">
                <a:solidFill>
                  <a:srgbClr val="F1750F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«</a:t>
            </a:r>
            <a:r>
              <a:rPr lang="ru-RU" b="1" dirty="0">
                <a:solidFill>
                  <a:srgbClr val="00B050"/>
                </a:solidFill>
              </a:rPr>
              <a:t>Мой любимый </a:t>
            </a:r>
            <a:r>
              <a:rPr lang="ru-RU" b="1" dirty="0" smtClean="0">
                <a:solidFill>
                  <a:srgbClr val="00B050"/>
                </a:solidFill>
              </a:rPr>
              <a:t>домашний  питомец»</a:t>
            </a:r>
          </a:p>
          <a:p>
            <a:r>
              <a:rPr lang="ru-RU" b="1" dirty="0" smtClean="0">
                <a:solidFill>
                  <a:srgbClr val="00B050"/>
                </a:solidFill>
              </a:rPr>
              <a:t>«</a:t>
            </a:r>
            <a:r>
              <a:rPr lang="ru-RU" b="1" dirty="0" err="1" smtClean="0">
                <a:solidFill>
                  <a:srgbClr val="00B050"/>
                </a:solidFill>
              </a:rPr>
              <a:t>Экомобили</a:t>
            </a:r>
            <a:r>
              <a:rPr lang="ru-RU" b="1" dirty="0" smtClean="0">
                <a:solidFill>
                  <a:srgbClr val="00B050"/>
                </a:solidFill>
              </a:rPr>
              <a:t>»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28" name="Стрелка вправо 27"/>
          <p:cNvSpPr/>
          <p:nvPr/>
        </p:nvSpPr>
        <p:spPr>
          <a:xfrm rot="19773929">
            <a:off x="4875405" y="3027711"/>
            <a:ext cx="1192775" cy="53704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 rot="19735556">
            <a:off x="4867559" y="3124645"/>
            <a:ext cx="12074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АКЦИИ</a:t>
            </a:r>
          </a:p>
        </p:txBody>
      </p:sp>
      <p:sp>
        <p:nvSpPr>
          <p:cNvPr id="30" name="Стрелка вправо 29"/>
          <p:cNvSpPr/>
          <p:nvPr/>
        </p:nvSpPr>
        <p:spPr>
          <a:xfrm rot="1475933">
            <a:off x="5019521" y="4274408"/>
            <a:ext cx="1616931" cy="624234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ВЫСТАВКИ</a:t>
            </a:r>
          </a:p>
        </p:txBody>
      </p:sp>
      <p:sp>
        <p:nvSpPr>
          <p:cNvPr id="31" name="Прямоугольник 30"/>
          <p:cNvSpPr/>
          <p:nvPr/>
        </p:nvSpPr>
        <p:spPr>
          <a:xfrm rot="1494284">
            <a:off x="4970606" y="4362570"/>
            <a:ext cx="1533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ВЫСТАВКИ</a:t>
            </a:r>
          </a:p>
        </p:txBody>
      </p:sp>
      <p:sp>
        <p:nvSpPr>
          <p:cNvPr id="32" name="Стрелка вправо 31"/>
          <p:cNvSpPr/>
          <p:nvPr/>
        </p:nvSpPr>
        <p:spPr>
          <a:xfrm rot="8909002">
            <a:off x="2751256" y="4175468"/>
            <a:ext cx="1671935" cy="54309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конкурс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КОНКУРСЫ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 rot="19593003">
            <a:off x="2767713" y="4296631"/>
            <a:ext cx="15733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КОНКУРСЫ</a:t>
            </a:r>
          </a:p>
        </p:txBody>
      </p:sp>
      <p:sp>
        <p:nvSpPr>
          <p:cNvPr id="34" name="Стрелка вправо 33"/>
          <p:cNvSpPr/>
          <p:nvPr/>
        </p:nvSpPr>
        <p:spPr>
          <a:xfrm rot="12780488">
            <a:off x="2497910" y="2841820"/>
            <a:ext cx="1996069" cy="5663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РАЗВЛЕЧЕНИЯ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 rot="1898338">
            <a:off x="2612469" y="3025773"/>
            <a:ext cx="20651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РАЗВЛЕЧЕНИЯ</a:t>
            </a:r>
          </a:p>
        </p:txBody>
      </p:sp>
    </p:spTree>
    <p:extLst>
      <p:ext uri="{BB962C8B-B14F-4D97-AF65-F5344CB8AC3E}">
        <p14:creationId xmlns:p14="http://schemas.microsoft.com/office/powerpoint/2010/main" val="91745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16496" y="335460"/>
            <a:ext cx="92170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«Береги планету-ведь она наш дом!»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«Занимательная экология»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«Экологи – эрудиты» </a:t>
            </a:r>
            <a:r>
              <a:rPr lang="ru-RU" sz="2400" dirty="0" smtClean="0">
                <a:latin typeface="Comic Sans MS" pitchFamily="66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000" dirty="0"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1101" y="1426789"/>
            <a:ext cx="91973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	В течение учебного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года в нашем детском саду прошли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мероприятия,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 в которых приняли участие все группы нашего детского сада. Дети сортировали бытовые отходы, проявляли свою эрудированность, стараясь подобрать как можно больше применений простой коробочке и пластиковой бутылке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Узнали, какую пользу приносят растения и как можно защитить животных от опасностей.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Cambria Math" panose="02040503050406030204" pitchFamily="18" charset="0"/>
              <a:ea typeface="Cambria Math" panose="02040503050406030204" pitchFamily="18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6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4290"/>
          <a:stretch/>
        </p:blipFill>
        <p:spPr>
          <a:xfrm rot="20951821">
            <a:off x="484124" y="3053653"/>
            <a:ext cx="2324836" cy="1791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/>
          <a:stretch/>
        </p:blipFill>
        <p:spPr>
          <a:xfrm rot="386662">
            <a:off x="7158935" y="2976641"/>
            <a:ext cx="2332315" cy="18669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66" r="8929"/>
          <a:stretch/>
        </p:blipFill>
        <p:spPr>
          <a:xfrm>
            <a:off x="3664104" y="3150131"/>
            <a:ext cx="2553242" cy="1682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31" y="5027008"/>
            <a:ext cx="2528693" cy="16833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4"/>
          <a:stretch/>
        </p:blipFill>
        <p:spPr>
          <a:xfrm>
            <a:off x="7041232" y="5047148"/>
            <a:ext cx="2263342" cy="1664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" t="3718" r="2750" b="7507"/>
          <a:stretch/>
        </p:blipFill>
        <p:spPr>
          <a:xfrm>
            <a:off x="704528" y="5061893"/>
            <a:ext cx="2506256" cy="1649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690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3535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4" t="39502" r="42423" b="40464"/>
          <a:stretch/>
        </p:blipFill>
        <p:spPr>
          <a:xfrm>
            <a:off x="4382387" y="231999"/>
            <a:ext cx="1014571" cy="10224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74874" y="1254436"/>
            <a:ext cx="62295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«РИГЛИ – МЕНЬШЕ МУСОРА»</a:t>
            </a:r>
            <a:endParaRPr lang="ru-RU" sz="28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2480" y="1951671"/>
            <a:ext cx="9361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Третий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год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детский сад является участником международного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проекта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РИГЛИ «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Меньше мусора».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 рамках проекта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проводили исследование влияния детского сада и семьи  на окружающую среду. Выявили  возможные пути решения утилизации накопленного мусора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r>
              <a:rPr lang="ru-RU" dirty="0"/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 время проведения акции «Сдай макулатуру-спаси дерево!», нашим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учреждением собрало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2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тонны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940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кг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 вместе мы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спасли 29 деревьев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 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06" r="11232" b="9950"/>
          <a:stretch/>
        </p:blipFill>
        <p:spPr>
          <a:xfrm>
            <a:off x="335412" y="3581524"/>
            <a:ext cx="2878923" cy="2912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27" y="3645024"/>
            <a:ext cx="3648405" cy="2848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4" b="99090" l="0" r="96680">
                        <a14:backgroundMark x1="63984" y1="4427" x2="63984" y2="4427"/>
                        <a14:backgroundMark x1="67258" y1="9642" x2="67258" y2="9642"/>
                        <a14:backgroundMark x1="84811" y1="16192" x2="85402" y2="166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25" y="5445224"/>
            <a:ext cx="1904585" cy="10923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4" t="9399" r="7846" b="8222"/>
          <a:stretch/>
        </p:blipFill>
        <p:spPr>
          <a:xfrm>
            <a:off x="8070309" y="235746"/>
            <a:ext cx="1563211" cy="888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823" y="3582254"/>
            <a:ext cx="2592289" cy="29116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390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4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46146" y="159962"/>
            <a:ext cx="1087374" cy="8526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12939" r="29743" b="11185"/>
          <a:stretch/>
        </p:blipFill>
        <p:spPr>
          <a:xfrm>
            <a:off x="272480" y="178751"/>
            <a:ext cx="727742" cy="9459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3521" y="1413780"/>
            <a:ext cx="93610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 	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Все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родители хотят, чтобы их дети были здоровы. Но некоторые из них  нуждаются в нашей помощи. Тут не обойтись без добрых дел. Весной 2017 мы стали участниками  Всероссийского социально-экологического проекта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«Добрые крышечки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». </a:t>
            </a:r>
            <a:b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За время акции собрали около 180 кг.  Все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вместе мы помогли девочке Ксюше. Теперь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у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нее есть </a:t>
            </a:r>
            <a:r>
              <a:rPr lang="ru-RU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вертикализатор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. Сейчас мы помогаем маленькому Толику. Собирая крышечки, мы не только очищаем природу от мусора, но и помогаем больным детям.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Нас много, а крышечек еще больше!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Чем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больше участников, тем больше наш вклад.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2378" y="249066"/>
            <a:ext cx="2177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 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76735" y="890560"/>
            <a:ext cx="49904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«ДОБРЫЕ КРЫШЕЧКИ»</a:t>
            </a:r>
            <a:endParaRPr lang="ru-RU" sz="2800" dirty="0"/>
          </a:p>
        </p:txBody>
      </p:sp>
      <p:pic>
        <p:nvPicPr>
          <p:cNvPr id="8" name="Рисунок 7"/>
          <p:cNvPicPr/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6" t="10744" r="23338" b="17080"/>
          <a:stretch/>
        </p:blipFill>
        <p:spPr bwMode="auto">
          <a:xfrm>
            <a:off x="7993235" y="3364269"/>
            <a:ext cx="1573135" cy="1420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38" y="5244900"/>
            <a:ext cx="2321228" cy="1515117"/>
          </a:xfrm>
          <a:prstGeom prst="rect">
            <a:avLst/>
          </a:prstGeom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2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7" y="4855877"/>
            <a:ext cx="1800200" cy="18763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21" t="4100" r="4286" b="-303"/>
          <a:stretch/>
        </p:blipFill>
        <p:spPr>
          <a:xfrm>
            <a:off x="2576735" y="3455025"/>
            <a:ext cx="2495234" cy="1621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8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149" y="3445104"/>
            <a:ext cx="2214155" cy="1660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06"/>
          <a:stretch/>
        </p:blipFill>
        <p:spPr>
          <a:xfrm>
            <a:off x="5449147" y="5230134"/>
            <a:ext cx="2266158" cy="151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4" y="3455025"/>
            <a:ext cx="1952867" cy="1239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Пользователь\Pictures\ЗЕЛЕНЫЙ ФЛАГ\грамоты\Новая папка\Рисунок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770" y="4866826"/>
            <a:ext cx="1253303" cy="1904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19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мка 3"/>
          <p:cNvSpPr/>
          <p:nvPr/>
        </p:nvSpPr>
        <p:spPr>
          <a:xfrm>
            <a:off x="0" y="0"/>
            <a:ext cx="9906000" cy="6858000"/>
          </a:xfrm>
          <a:prstGeom prst="frame">
            <a:avLst>
              <a:gd name="adj1" fmla="val 1034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26961" y="832453"/>
            <a:ext cx="4150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8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ДОБРОЕ СЕРДЦЕ»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13609" y="193988"/>
            <a:ext cx="2177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АКЦИЯ </a:t>
            </a:r>
            <a:endParaRPr lang="ru-RU" sz="3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5" t="19822" r="1346" b="-1"/>
          <a:stretch/>
        </p:blipFill>
        <p:spPr>
          <a:xfrm>
            <a:off x="3296816" y="3331444"/>
            <a:ext cx="2614613" cy="1324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76995" y="1484784"/>
            <a:ext cx="94565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Не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только люди нуждаются в помощи, но и бездомные животные. В ноябре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2017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в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детском саду состоялась благотворительная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акция «Доброе сердце»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по сбору корма для питомцев приюта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«Остров Надежды».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Приюту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передали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48 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кг корма. 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Самое трогательное</a:t>
            </a:r>
            <a:r>
              <a:rPr lang="ru-RU" dirty="0">
                <a:latin typeface="Cambria Math" panose="02040503050406030204" pitchFamily="18" charset="0"/>
                <a:ea typeface="Cambria Math" panose="02040503050406030204" pitchFamily="18" charset="0"/>
              </a:rPr>
              <a:t>, когда родители решили взять домой четвероного друга</a:t>
            </a: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b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Совершая добрые дела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, мир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становится чище и добрее!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t="14107" r="16057"/>
          <a:stretch/>
        </p:blipFill>
        <p:spPr>
          <a:xfrm>
            <a:off x="616197" y="3300666"/>
            <a:ext cx="2205997" cy="1447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6744" y="2913765"/>
            <a:ext cx="3615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Мастер-классы, развлечения</a:t>
            </a:r>
            <a:r>
              <a:rPr lang="ru-RU" sz="2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sz="2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2" name="Picture 2" descr="http://novsc02.ucoz.ru/kartinki/ntPsUgg6f3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11" r="100000">
                        <a14:foregroundMark x1="11892" y1="21892" x2="11892" y2="21892"/>
                        <a14:foregroundMark x1="48649" y1="34054" x2="48649" y2="34054"/>
                        <a14:foregroundMark x1="34595" y1="31081" x2="34595" y2="3108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7459" y="117692"/>
            <a:ext cx="1536105" cy="1536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4" descr="http://s1.1zoom.me/big0/320/342779-sepik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401272" y="162853"/>
            <a:ext cx="2088232" cy="1305145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31" y="5269018"/>
            <a:ext cx="2358504" cy="1488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 descr="http://novsc02.ucoz.ru/kartinki/ntPsUgg6f3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3331" y="193988"/>
            <a:ext cx="1192819" cy="1192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75761" y="4665139"/>
            <a:ext cx="26624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«Выступление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артистов</a:t>
            </a:r>
          </a:p>
          <a:p>
            <a:pPr algn="ctr"/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цирка Автово»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669215" y="4655602"/>
            <a:ext cx="2196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«А вы, принесли 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корм </a:t>
            </a:r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для собак?»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4000"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7" r="5539"/>
          <a:stretch/>
        </p:blipFill>
        <p:spPr>
          <a:xfrm>
            <a:off x="3606530" y="5258973"/>
            <a:ext cx="2134880" cy="1498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Прямоугольник 19"/>
          <p:cNvSpPr/>
          <p:nvPr/>
        </p:nvSpPr>
        <p:spPr>
          <a:xfrm>
            <a:off x="6156580" y="2962112"/>
            <a:ext cx="37288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mbria Math" panose="02040503050406030204" pitchFamily="18" charset="0"/>
                <a:ea typeface="Cambria Math" panose="02040503050406030204" pitchFamily="18" charset="0"/>
              </a:rPr>
              <a:t>Питомник «Остров Надежды</a:t>
            </a:r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b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33" t="5881" r="29913"/>
          <a:stretch/>
        </p:blipFill>
        <p:spPr>
          <a:xfrm>
            <a:off x="6131931" y="3331444"/>
            <a:ext cx="1667105" cy="1583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2"/>
          <a:stretch/>
        </p:blipFill>
        <p:spPr>
          <a:xfrm>
            <a:off x="8144910" y="3423679"/>
            <a:ext cx="1612508" cy="149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" descr="C:\Users\Ольга\Desktop\отобранные фото зеленый флаг\сердце1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646908" y="5116252"/>
            <a:ext cx="2304256" cy="1533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3807066" y="2931334"/>
            <a:ext cx="1858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«Будем добрее»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335673" y="4480473"/>
            <a:ext cx="793791" cy="369332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48 КГ</a:t>
            </a:r>
            <a:endParaRPr lang="ru-R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4715</TotalTime>
  <Words>550</Words>
  <Application>Microsoft Office PowerPoint</Application>
  <PresentationFormat>Лист A4 (210x297 мм)</PresentationFormat>
  <Paragraphs>175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Государственное бюджетное дошкольное образовательное учреждение центр развития ребенка – детский сад № 48 Красносельского района Санкт-Петербурга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дошкольное образовательное учреждение центр развития ребенка – детский сад № 48 Красносельского района Санкт-Петербурга</dc:title>
  <dc:creator>Пользователь</dc:creator>
  <cp:lastModifiedBy>Пользователь</cp:lastModifiedBy>
  <cp:revision>294</cp:revision>
  <cp:lastPrinted>2018-04-19T16:33:08Z</cp:lastPrinted>
  <dcterms:created xsi:type="dcterms:W3CDTF">2018-01-18T13:00:11Z</dcterms:created>
  <dcterms:modified xsi:type="dcterms:W3CDTF">2019-05-16T17:19:54Z</dcterms:modified>
</cp:coreProperties>
</file>