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1" r:id="rId3"/>
    <p:sldId id="296" r:id="rId4"/>
    <p:sldId id="278" r:id="rId5"/>
    <p:sldId id="259" r:id="rId6"/>
    <p:sldId id="269" r:id="rId7"/>
    <p:sldId id="293" r:id="rId8"/>
    <p:sldId id="267" r:id="rId9"/>
    <p:sldId id="266" r:id="rId10"/>
    <p:sldId id="285" r:id="rId11"/>
    <p:sldId id="270" r:id="rId12"/>
    <p:sldId id="286" r:id="rId13"/>
    <p:sldId id="289" r:id="rId14"/>
    <p:sldId id="288" r:id="rId15"/>
    <p:sldId id="268" r:id="rId16"/>
    <p:sldId id="294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D1"/>
    <a:srgbClr val="FFD0B9"/>
    <a:srgbClr val="FFCCFF"/>
    <a:srgbClr val="FFA7CB"/>
    <a:srgbClr val="FF89B9"/>
    <a:srgbClr val="99FF99"/>
    <a:srgbClr val="B2CB7F"/>
    <a:srgbClr val="66FF99"/>
    <a:srgbClr val="FFCC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4591C-75FC-4E5E-9AA2-E67CC0C0672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4A5594-7660-493C-BF83-1EFDAF4AC620}">
      <dgm:prSet phldrT="[Текст]" custT="1"/>
      <dgm:spPr/>
      <dgm:t>
        <a:bodyPr/>
        <a:lstStyle/>
        <a:p>
          <a:r>
            <a:rPr lang="ru-RU" sz="1800" b="1" dirty="0" smtClean="0">
              <a:latin typeface="Bahnschrift" panose="020B0502040204020203" pitchFamily="34" charset="0"/>
            </a:rPr>
            <a:t>Любите ли жевательную резинку?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A5E1620A-44B4-4984-8237-9859EB9D262F}" type="parTrans" cxnId="{D51679DE-FAB9-4537-A272-2A8DA6C5A171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D206CC46-5472-4511-9F65-8EE4041CEB7B}" type="sibTrans" cxnId="{D51679DE-FAB9-4537-A272-2A8DA6C5A171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24F60CFD-4DB3-4581-8907-DF625FC616AC}">
      <dgm:prSet phldrT="[Текст]" custT="1"/>
      <dgm:spPr/>
      <dgm:t>
        <a:bodyPr/>
        <a:lstStyle/>
        <a:p>
          <a:r>
            <a:rPr lang="ru-RU" sz="1800" b="1" dirty="0" smtClean="0">
              <a:latin typeface="Bahnschrift" panose="020B0502040204020203" pitchFamily="34" charset="0"/>
            </a:rPr>
            <a:t>Как часто и когда употребляете </a:t>
          </a:r>
          <a:r>
            <a:rPr lang="ru-RU" sz="1800" b="1" dirty="0" err="1" smtClean="0">
              <a:latin typeface="Bahnschrift" panose="020B0502040204020203" pitchFamily="34" charset="0"/>
            </a:rPr>
            <a:t>ж.резинку</a:t>
          </a:r>
          <a:r>
            <a:rPr lang="ru-RU" sz="1800" b="1" dirty="0" smtClean="0">
              <a:latin typeface="Bahnschrift" panose="020B0502040204020203" pitchFamily="34" charset="0"/>
            </a:rPr>
            <a:t>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CA1B6BBE-35BC-4194-9591-E4B980CF18A6}" type="parTrans" cxnId="{2C59F8D4-E5F1-40EF-BFD8-D1DB4F99AF53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A97376E2-9FDA-46AC-B4F7-E9891F0DAA84}" type="sibTrans" cxnId="{2C59F8D4-E5F1-40EF-BFD8-D1DB4F99AF53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81005F83-F0FA-4493-B8FF-B64136BA19ED}">
      <dgm:prSet phldrT="[Текст]" custT="1"/>
      <dgm:spPr/>
      <dgm:t>
        <a:bodyPr/>
        <a:lstStyle/>
        <a:p>
          <a:r>
            <a:rPr lang="ru-RU" sz="1800" b="1" smtClean="0">
              <a:latin typeface="Bahnschrift" panose="020B0502040204020203" pitchFamily="34" charset="0"/>
            </a:rPr>
            <a:t>Даете ли детям жевательную резинку?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0D54E380-FCD5-4E14-9EE2-5C82AAAF72EE}" type="parTrans" cxnId="{0AD1D646-410C-4995-A67F-88A9CF6CD0B4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CE22DA90-85B0-47F7-9FD6-C000E905512C}" type="sibTrans" cxnId="{0AD1D646-410C-4995-A67F-88A9CF6CD0B4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5662E03C-0B7E-435F-9B4A-962EB8DC8DC8}">
      <dgm:prSet custT="1"/>
      <dgm:spPr/>
      <dgm:t>
        <a:bodyPr/>
        <a:lstStyle/>
        <a:p>
          <a:r>
            <a:rPr lang="ru-RU" sz="1800" b="1" dirty="0" smtClean="0">
              <a:latin typeface="Bahnschrift" panose="020B0502040204020203" pitchFamily="34" charset="0"/>
            </a:rPr>
            <a:t>Какой марки предпочитаете ж. резинку?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E623D6F6-A272-4560-8A27-C3F8413A9899}" type="parTrans" cxnId="{B8DCD5D1-E4FC-4CB0-A9D0-E0B8E6A515D8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F1C0F2B7-859D-4E0A-B52F-9F7B1B4B06CE}" type="sibTrans" cxnId="{B8DCD5D1-E4FC-4CB0-A9D0-E0B8E6A515D8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0D6B49B6-9801-4A92-9240-23DACBB3D087}">
      <dgm:prSet custT="1"/>
      <dgm:spPr/>
      <dgm:t>
        <a:bodyPr/>
        <a:lstStyle/>
        <a:p>
          <a:r>
            <a:rPr lang="ru-RU" sz="1800" b="1" smtClean="0">
              <a:latin typeface="Bahnschrift" panose="020B0502040204020203" pitchFamily="34" charset="0"/>
            </a:rPr>
            <a:t>Считаете ли жевательную резинку полезной?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9555756A-B282-451C-A1B0-9727C69CA1A9}" type="parTrans" cxnId="{0EE4725E-AC37-4BA6-9E14-A3EB1B48D88E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607B2E2D-2237-4AB7-A0A7-3F4BAC592137}" type="sibTrans" cxnId="{0EE4725E-AC37-4BA6-9E14-A3EB1B48D88E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FC780032-7742-4C35-8500-71A385D567C4}">
      <dgm:prSet custT="1"/>
      <dgm:spPr/>
      <dgm:t>
        <a:bodyPr/>
        <a:lstStyle/>
        <a:p>
          <a:r>
            <a:rPr lang="ru-RU" sz="1800" b="1" dirty="0" smtClean="0">
              <a:latin typeface="Bahnschrift" panose="020B0502040204020203" pitchFamily="34" charset="0"/>
            </a:rPr>
            <a:t>Говорите ли детям о безопасности?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DDD6FFC8-73C6-4EAC-ABC0-40A65373DCC9}" type="parTrans" cxnId="{6D211D61-21EB-4FCF-BEF3-D15C532FFE54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1358A60A-EFFE-4E2A-B25B-F99BD8B4E766}" type="sibTrans" cxnId="{6D211D61-21EB-4FCF-BEF3-D15C532FFE54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ADAC16B1-79AF-412C-B069-8701CAA0033D}">
      <dgm:prSet custT="1"/>
      <dgm:spPr/>
      <dgm:t>
        <a:bodyPr/>
        <a:lstStyle/>
        <a:p>
          <a:r>
            <a:rPr lang="ru-RU" sz="1800" b="1" dirty="0" smtClean="0">
              <a:latin typeface="Bahnschrift" panose="020B0502040204020203" pitchFamily="34" charset="0"/>
            </a:rPr>
            <a:t>Доносите ли жевательную резинку до урны?</a:t>
          </a:r>
          <a:endParaRPr lang="ru-RU" sz="1800" b="1" dirty="0">
            <a:latin typeface="Bahnschrift" panose="020B0502040204020203" pitchFamily="34" charset="0"/>
          </a:endParaRPr>
        </a:p>
      </dgm:t>
    </dgm:pt>
    <dgm:pt modelId="{3AF35F21-CA5E-4D01-A5D3-AE0E707F983B}" type="parTrans" cxnId="{317D5443-76D4-428A-A2F1-042E5F6C6301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F5013507-887E-4391-B02C-1B296A5A5664}" type="sibTrans" cxnId="{317D5443-76D4-428A-A2F1-042E5F6C6301}">
      <dgm:prSet/>
      <dgm:spPr/>
      <dgm:t>
        <a:bodyPr/>
        <a:lstStyle/>
        <a:p>
          <a:endParaRPr lang="ru-RU" sz="1800" b="1">
            <a:solidFill>
              <a:schemeClr val="bg2">
                <a:lumMod val="10000"/>
              </a:schemeClr>
            </a:solidFill>
            <a:latin typeface="Bahnschrift" panose="020B0502040204020203" pitchFamily="34" charset="0"/>
          </a:endParaRPr>
        </a:p>
      </dgm:t>
    </dgm:pt>
    <dgm:pt modelId="{472A56F2-8F0E-4710-9591-0EBD757B060C}" type="pres">
      <dgm:prSet presAssocID="{23F4591C-75FC-4E5E-9AA2-E67CC0C067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E7D6B4-52EA-4920-B2AE-1BD7C9D25A67}" type="pres">
      <dgm:prSet presAssocID="{23F4591C-75FC-4E5E-9AA2-E67CC0C06729}" presName="Name1" presStyleCnt="0"/>
      <dgm:spPr/>
    </dgm:pt>
    <dgm:pt modelId="{476AB257-E717-4311-9195-0DA1AF9FD8BB}" type="pres">
      <dgm:prSet presAssocID="{23F4591C-75FC-4E5E-9AA2-E67CC0C06729}" presName="cycle" presStyleCnt="0"/>
      <dgm:spPr/>
    </dgm:pt>
    <dgm:pt modelId="{36306A71-CA67-410C-A799-585CA337332A}" type="pres">
      <dgm:prSet presAssocID="{23F4591C-75FC-4E5E-9AA2-E67CC0C06729}" presName="srcNode" presStyleLbl="node1" presStyleIdx="0" presStyleCnt="7"/>
      <dgm:spPr/>
    </dgm:pt>
    <dgm:pt modelId="{203EC25F-2BA1-408F-82C2-CE701378EA2C}" type="pres">
      <dgm:prSet presAssocID="{23F4591C-75FC-4E5E-9AA2-E67CC0C06729}" presName="conn" presStyleLbl="parChTrans1D2" presStyleIdx="0" presStyleCnt="1"/>
      <dgm:spPr/>
      <dgm:t>
        <a:bodyPr/>
        <a:lstStyle/>
        <a:p>
          <a:endParaRPr lang="ru-RU"/>
        </a:p>
      </dgm:t>
    </dgm:pt>
    <dgm:pt modelId="{F3F5AE98-2BAA-4E57-AC25-976920DFEB3B}" type="pres">
      <dgm:prSet presAssocID="{23F4591C-75FC-4E5E-9AA2-E67CC0C06729}" presName="extraNode" presStyleLbl="node1" presStyleIdx="0" presStyleCnt="7"/>
      <dgm:spPr/>
    </dgm:pt>
    <dgm:pt modelId="{A336B787-04B5-458B-954A-3CC588EE22E3}" type="pres">
      <dgm:prSet presAssocID="{23F4591C-75FC-4E5E-9AA2-E67CC0C06729}" presName="dstNode" presStyleLbl="node1" presStyleIdx="0" presStyleCnt="7"/>
      <dgm:spPr/>
    </dgm:pt>
    <dgm:pt modelId="{FE3BBD31-3153-492D-BD0D-B092F0E28BDF}" type="pres">
      <dgm:prSet presAssocID="{484A5594-7660-493C-BF83-1EFDAF4AC62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1C195-86E6-42AA-A5EE-A87254EF6483}" type="pres">
      <dgm:prSet presAssocID="{484A5594-7660-493C-BF83-1EFDAF4AC620}" presName="accent_1" presStyleCnt="0"/>
      <dgm:spPr/>
    </dgm:pt>
    <dgm:pt modelId="{4E6821C0-CCD1-4335-A524-2C4B6680C523}" type="pres">
      <dgm:prSet presAssocID="{484A5594-7660-493C-BF83-1EFDAF4AC620}" presName="accentRepeatNode" presStyleLbl="solidFgAcc1" presStyleIdx="0" presStyleCnt="7"/>
      <dgm:spPr/>
    </dgm:pt>
    <dgm:pt modelId="{F3064B34-CBC1-49E0-96F8-95C33DD63FB5}" type="pres">
      <dgm:prSet presAssocID="{24F60CFD-4DB3-4581-8907-DF625FC616A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042B9-EDE4-4FE7-BDC8-91E7A5B9E504}" type="pres">
      <dgm:prSet presAssocID="{24F60CFD-4DB3-4581-8907-DF625FC616AC}" presName="accent_2" presStyleCnt="0"/>
      <dgm:spPr/>
    </dgm:pt>
    <dgm:pt modelId="{79F185C5-1B31-4C12-BF1B-4B3A680EFE8F}" type="pres">
      <dgm:prSet presAssocID="{24F60CFD-4DB3-4581-8907-DF625FC616AC}" presName="accentRepeatNode" presStyleLbl="solidFgAcc1" presStyleIdx="1" presStyleCnt="7"/>
      <dgm:spPr/>
    </dgm:pt>
    <dgm:pt modelId="{E810EC5A-B644-4E7E-AA6B-06938AD23BBA}" type="pres">
      <dgm:prSet presAssocID="{81005F83-F0FA-4493-B8FF-B64136BA19E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834DD-24F6-4A71-AE94-B5B56C5C05A4}" type="pres">
      <dgm:prSet presAssocID="{81005F83-F0FA-4493-B8FF-B64136BA19ED}" presName="accent_3" presStyleCnt="0"/>
      <dgm:spPr/>
    </dgm:pt>
    <dgm:pt modelId="{FCE8C3C9-35A9-497D-B9F6-4B5367E983D4}" type="pres">
      <dgm:prSet presAssocID="{81005F83-F0FA-4493-B8FF-B64136BA19ED}" presName="accentRepeatNode" presStyleLbl="solidFgAcc1" presStyleIdx="2" presStyleCnt="7"/>
      <dgm:spPr/>
    </dgm:pt>
    <dgm:pt modelId="{B10616C7-D00C-4C29-B737-8A4289C6935E}" type="pres">
      <dgm:prSet presAssocID="{5662E03C-0B7E-435F-9B4A-962EB8DC8DC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DB3EE-166E-4BED-A428-C3234D57F6B9}" type="pres">
      <dgm:prSet presAssocID="{5662E03C-0B7E-435F-9B4A-962EB8DC8DC8}" presName="accent_4" presStyleCnt="0"/>
      <dgm:spPr/>
    </dgm:pt>
    <dgm:pt modelId="{A97AB98F-C257-4426-9B57-2E5441D39EBA}" type="pres">
      <dgm:prSet presAssocID="{5662E03C-0B7E-435F-9B4A-962EB8DC8DC8}" presName="accentRepeatNode" presStyleLbl="solidFgAcc1" presStyleIdx="3" presStyleCnt="7"/>
      <dgm:spPr/>
    </dgm:pt>
    <dgm:pt modelId="{96DA2208-FFAC-4386-9A94-516DE9374500}" type="pres">
      <dgm:prSet presAssocID="{0D6B49B6-9801-4A92-9240-23DACBB3D08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29295-A66F-4FD6-B091-56ECD544812B}" type="pres">
      <dgm:prSet presAssocID="{0D6B49B6-9801-4A92-9240-23DACBB3D087}" presName="accent_5" presStyleCnt="0"/>
      <dgm:spPr/>
    </dgm:pt>
    <dgm:pt modelId="{26D6C3A7-9CD8-4C2D-B226-5DB009B6328D}" type="pres">
      <dgm:prSet presAssocID="{0D6B49B6-9801-4A92-9240-23DACBB3D087}" presName="accentRepeatNode" presStyleLbl="solidFgAcc1" presStyleIdx="4" presStyleCnt="7"/>
      <dgm:spPr/>
    </dgm:pt>
    <dgm:pt modelId="{5CD3892C-F34B-4D02-B50D-55798E6A3438}" type="pres">
      <dgm:prSet presAssocID="{FC780032-7742-4C35-8500-71A385D567C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78B3F-B9DF-401C-A5B8-1770BF64F2F2}" type="pres">
      <dgm:prSet presAssocID="{FC780032-7742-4C35-8500-71A385D567C4}" presName="accent_6" presStyleCnt="0"/>
      <dgm:spPr/>
    </dgm:pt>
    <dgm:pt modelId="{05D5B8ED-6809-4ADF-841E-6BAACFE708E4}" type="pres">
      <dgm:prSet presAssocID="{FC780032-7742-4C35-8500-71A385D567C4}" presName="accentRepeatNode" presStyleLbl="solidFgAcc1" presStyleIdx="5" presStyleCnt="7"/>
      <dgm:spPr/>
    </dgm:pt>
    <dgm:pt modelId="{2FD0EA89-9D11-4CFB-A8A5-83DC76D2A815}" type="pres">
      <dgm:prSet presAssocID="{ADAC16B1-79AF-412C-B069-8701CAA0033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5A9ED-E0E4-4015-ACF2-C5BF4CFC740B}" type="pres">
      <dgm:prSet presAssocID="{ADAC16B1-79AF-412C-B069-8701CAA0033D}" presName="accent_7" presStyleCnt="0"/>
      <dgm:spPr/>
    </dgm:pt>
    <dgm:pt modelId="{04DBE843-8CBC-4D9E-8873-9B8271F1BF42}" type="pres">
      <dgm:prSet presAssocID="{ADAC16B1-79AF-412C-B069-8701CAA0033D}" presName="accentRepeatNode" presStyleLbl="solidFgAcc1" presStyleIdx="6" presStyleCnt="7"/>
      <dgm:spPr/>
    </dgm:pt>
  </dgm:ptLst>
  <dgm:cxnLst>
    <dgm:cxn modelId="{1142B391-E38B-4410-B224-019BBAB9E86C}" type="presOf" srcId="{5662E03C-0B7E-435F-9B4A-962EB8DC8DC8}" destId="{B10616C7-D00C-4C29-B737-8A4289C6935E}" srcOrd="0" destOrd="0" presId="urn:microsoft.com/office/officeart/2008/layout/VerticalCurvedList"/>
    <dgm:cxn modelId="{317D5443-76D4-428A-A2F1-042E5F6C6301}" srcId="{23F4591C-75FC-4E5E-9AA2-E67CC0C06729}" destId="{ADAC16B1-79AF-412C-B069-8701CAA0033D}" srcOrd="6" destOrd="0" parTransId="{3AF35F21-CA5E-4D01-A5D3-AE0E707F983B}" sibTransId="{F5013507-887E-4391-B02C-1B296A5A5664}"/>
    <dgm:cxn modelId="{6AA1E314-6871-4AE8-A695-BCA438C6E71F}" type="presOf" srcId="{ADAC16B1-79AF-412C-B069-8701CAA0033D}" destId="{2FD0EA89-9D11-4CFB-A8A5-83DC76D2A815}" srcOrd="0" destOrd="0" presId="urn:microsoft.com/office/officeart/2008/layout/VerticalCurvedList"/>
    <dgm:cxn modelId="{B8DCD5D1-E4FC-4CB0-A9D0-E0B8E6A515D8}" srcId="{23F4591C-75FC-4E5E-9AA2-E67CC0C06729}" destId="{5662E03C-0B7E-435F-9B4A-962EB8DC8DC8}" srcOrd="3" destOrd="0" parTransId="{E623D6F6-A272-4560-8A27-C3F8413A9899}" sibTransId="{F1C0F2B7-859D-4E0A-B52F-9F7B1B4B06CE}"/>
    <dgm:cxn modelId="{DDD80061-89AB-47B6-A918-C2C5C88F93C6}" type="presOf" srcId="{81005F83-F0FA-4493-B8FF-B64136BA19ED}" destId="{E810EC5A-B644-4E7E-AA6B-06938AD23BBA}" srcOrd="0" destOrd="0" presId="urn:microsoft.com/office/officeart/2008/layout/VerticalCurvedList"/>
    <dgm:cxn modelId="{750F34D9-138A-475D-835E-F377F1838177}" type="presOf" srcId="{0D6B49B6-9801-4A92-9240-23DACBB3D087}" destId="{96DA2208-FFAC-4386-9A94-516DE9374500}" srcOrd="0" destOrd="0" presId="urn:microsoft.com/office/officeart/2008/layout/VerticalCurvedList"/>
    <dgm:cxn modelId="{0AD1D646-410C-4995-A67F-88A9CF6CD0B4}" srcId="{23F4591C-75FC-4E5E-9AA2-E67CC0C06729}" destId="{81005F83-F0FA-4493-B8FF-B64136BA19ED}" srcOrd="2" destOrd="0" parTransId="{0D54E380-FCD5-4E14-9EE2-5C82AAAF72EE}" sibTransId="{CE22DA90-85B0-47F7-9FD6-C000E905512C}"/>
    <dgm:cxn modelId="{225DA03C-B434-4BAC-A52C-51EA3D91984E}" type="presOf" srcId="{FC780032-7742-4C35-8500-71A385D567C4}" destId="{5CD3892C-F34B-4D02-B50D-55798E6A3438}" srcOrd="0" destOrd="0" presId="urn:microsoft.com/office/officeart/2008/layout/VerticalCurvedList"/>
    <dgm:cxn modelId="{E4690086-5E1C-4E29-A050-29410E3404ED}" type="presOf" srcId="{24F60CFD-4DB3-4581-8907-DF625FC616AC}" destId="{F3064B34-CBC1-49E0-96F8-95C33DD63FB5}" srcOrd="0" destOrd="0" presId="urn:microsoft.com/office/officeart/2008/layout/VerticalCurvedList"/>
    <dgm:cxn modelId="{2C59F8D4-E5F1-40EF-BFD8-D1DB4F99AF53}" srcId="{23F4591C-75FC-4E5E-9AA2-E67CC0C06729}" destId="{24F60CFD-4DB3-4581-8907-DF625FC616AC}" srcOrd="1" destOrd="0" parTransId="{CA1B6BBE-35BC-4194-9591-E4B980CF18A6}" sibTransId="{A97376E2-9FDA-46AC-B4F7-E9891F0DAA84}"/>
    <dgm:cxn modelId="{0EE4725E-AC37-4BA6-9E14-A3EB1B48D88E}" srcId="{23F4591C-75FC-4E5E-9AA2-E67CC0C06729}" destId="{0D6B49B6-9801-4A92-9240-23DACBB3D087}" srcOrd="4" destOrd="0" parTransId="{9555756A-B282-451C-A1B0-9727C69CA1A9}" sibTransId="{607B2E2D-2237-4AB7-A0A7-3F4BAC592137}"/>
    <dgm:cxn modelId="{FE6D7489-F9A0-459C-BFA1-D12BE3F106BC}" type="presOf" srcId="{D206CC46-5472-4511-9F65-8EE4041CEB7B}" destId="{203EC25F-2BA1-408F-82C2-CE701378EA2C}" srcOrd="0" destOrd="0" presId="urn:microsoft.com/office/officeart/2008/layout/VerticalCurvedList"/>
    <dgm:cxn modelId="{6D211D61-21EB-4FCF-BEF3-D15C532FFE54}" srcId="{23F4591C-75FC-4E5E-9AA2-E67CC0C06729}" destId="{FC780032-7742-4C35-8500-71A385D567C4}" srcOrd="5" destOrd="0" parTransId="{DDD6FFC8-73C6-4EAC-ABC0-40A65373DCC9}" sibTransId="{1358A60A-EFFE-4E2A-B25B-F99BD8B4E766}"/>
    <dgm:cxn modelId="{E5F13DCC-D7EB-4E9A-98D6-9DBCBF167FA5}" type="presOf" srcId="{484A5594-7660-493C-BF83-1EFDAF4AC620}" destId="{FE3BBD31-3153-492D-BD0D-B092F0E28BDF}" srcOrd="0" destOrd="0" presId="urn:microsoft.com/office/officeart/2008/layout/VerticalCurvedList"/>
    <dgm:cxn modelId="{5D6D9729-4010-466C-8B2E-A564C28D09ED}" type="presOf" srcId="{23F4591C-75FC-4E5E-9AA2-E67CC0C06729}" destId="{472A56F2-8F0E-4710-9591-0EBD757B060C}" srcOrd="0" destOrd="0" presId="urn:microsoft.com/office/officeart/2008/layout/VerticalCurvedList"/>
    <dgm:cxn modelId="{D51679DE-FAB9-4537-A272-2A8DA6C5A171}" srcId="{23F4591C-75FC-4E5E-9AA2-E67CC0C06729}" destId="{484A5594-7660-493C-BF83-1EFDAF4AC620}" srcOrd="0" destOrd="0" parTransId="{A5E1620A-44B4-4984-8237-9859EB9D262F}" sibTransId="{D206CC46-5472-4511-9F65-8EE4041CEB7B}"/>
    <dgm:cxn modelId="{0CE6556F-8E79-4C7C-9C42-A06C5DF83FF5}" type="presParOf" srcId="{472A56F2-8F0E-4710-9591-0EBD757B060C}" destId="{96E7D6B4-52EA-4920-B2AE-1BD7C9D25A67}" srcOrd="0" destOrd="0" presId="urn:microsoft.com/office/officeart/2008/layout/VerticalCurvedList"/>
    <dgm:cxn modelId="{50F7273D-F710-446E-944E-1FC63A4877D0}" type="presParOf" srcId="{96E7D6B4-52EA-4920-B2AE-1BD7C9D25A67}" destId="{476AB257-E717-4311-9195-0DA1AF9FD8BB}" srcOrd="0" destOrd="0" presId="urn:microsoft.com/office/officeart/2008/layout/VerticalCurvedList"/>
    <dgm:cxn modelId="{41DDCA47-8173-4158-9139-123573A66F40}" type="presParOf" srcId="{476AB257-E717-4311-9195-0DA1AF9FD8BB}" destId="{36306A71-CA67-410C-A799-585CA337332A}" srcOrd="0" destOrd="0" presId="urn:microsoft.com/office/officeart/2008/layout/VerticalCurvedList"/>
    <dgm:cxn modelId="{6BAF9B32-A418-4C36-AAED-623C4E378B74}" type="presParOf" srcId="{476AB257-E717-4311-9195-0DA1AF9FD8BB}" destId="{203EC25F-2BA1-408F-82C2-CE701378EA2C}" srcOrd="1" destOrd="0" presId="urn:microsoft.com/office/officeart/2008/layout/VerticalCurvedList"/>
    <dgm:cxn modelId="{33B5127C-1771-4340-A7B3-617585D1DCA6}" type="presParOf" srcId="{476AB257-E717-4311-9195-0DA1AF9FD8BB}" destId="{F3F5AE98-2BAA-4E57-AC25-976920DFEB3B}" srcOrd="2" destOrd="0" presId="urn:microsoft.com/office/officeart/2008/layout/VerticalCurvedList"/>
    <dgm:cxn modelId="{D0350EBD-CF4B-4336-94FA-667E405CE92A}" type="presParOf" srcId="{476AB257-E717-4311-9195-0DA1AF9FD8BB}" destId="{A336B787-04B5-458B-954A-3CC588EE22E3}" srcOrd="3" destOrd="0" presId="urn:microsoft.com/office/officeart/2008/layout/VerticalCurvedList"/>
    <dgm:cxn modelId="{88A1A2C4-8CE6-43CF-8D0C-4E5B0B1A0DDF}" type="presParOf" srcId="{96E7D6B4-52EA-4920-B2AE-1BD7C9D25A67}" destId="{FE3BBD31-3153-492D-BD0D-B092F0E28BDF}" srcOrd="1" destOrd="0" presId="urn:microsoft.com/office/officeart/2008/layout/VerticalCurvedList"/>
    <dgm:cxn modelId="{F6C42374-DB39-408D-8D04-853217ED13A7}" type="presParOf" srcId="{96E7D6B4-52EA-4920-B2AE-1BD7C9D25A67}" destId="{1A31C195-86E6-42AA-A5EE-A87254EF6483}" srcOrd="2" destOrd="0" presId="urn:microsoft.com/office/officeart/2008/layout/VerticalCurvedList"/>
    <dgm:cxn modelId="{C1FBA644-E8AA-4163-9848-32B4F5DD6F86}" type="presParOf" srcId="{1A31C195-86E6-42AA-A5EE-A87254EF6483}" destId="{4E6821C0-CCD1-4335-A524-2C4B6680C523}" srcOrd="0" destOrd="0" presId="urn:microsoft.com/office/officeart/2008/layout/VerticalCurvedList"/>
    <dgm:cxn modelId="{47A4E227-8F1B-41CE-A72E-6602C6943D09}" type="presParOf" srcId="{96E7D6B4-52EA-4920-B2AE-1BD7C9D25A67}" destId="{F3064B34-CBC1-49E0-96F8-95C33DD63FB5}" srcOrd="3" destOrd="0" presId="urn:microsoft.com/office/officeart/2008/layout/VerticalCurvedList"/>
    <dgm:cxn modelId="{128A18D6-F6A7-40A0-8D92-320827332CE4}" type="presParOf" srcId="{96E7D6B4-52EA-4920-B2AE-1BD7C9D25A67}" destId="{E56042B9-EDE4-4FE7-BDC8-91E7A5B9E504}" srcOrd="4" destOrd="0" presId="urn:microsoft.com/office/officeart/2008/layout/VerticalCurvedList"/>
    <dgm:cxn modelId="{2A27A06E-A369-486E-8050-2A2FC09D242F}" type="presParOf" srcId="{E56042B9-EDE4-4FE7-BDC8-91E7A5B9E504}" destId="{79F185C5-1B31-4C12-BF1B-4B3A680EFE8F}" srcOrd="0" destOrd="0" presId="urn:microsoft.com/office/officeart/2008/layout/VerticalCurvedList"/>
    <dgm:cxn modelId="{FE98C615-0BA1-4E1E-96DB-1D5F3E275C05}" type="presParOf" srcId="{96E7D6B4-52EA-4920-B2AE-1BD7C9D25A67}" destId="{E810EC5A-B644-4E7E-AA6B-06938AD23BBA}" srcOrd="5" destOrd="0" presId="urn:microsoft.com/office/officeart/2008/layout/VerticalCurvedList"/>
    <dgm:cxn modelId="{D588A0CC-B823-4484-8635-1C5B53AEC74F}" type="presParOf" srcId="{96E7D6B4-52EA-4920-B2AE-1BD7C9D25A67}" destId="{D50834DD-24F6-4A71-AE94-B5B56C5C05A4}" srcOrd="6" destOrd="0" presId="urn:microsoft.com/office/officeart/2008/layout/VerticalCurvedList"/>
    <dgm:cxn modelId="{016E0667-BC41-4B3F-B115-547B2E2F357F}" type="presParOf" srcId="{D50834DD-24F6-4A71-AE94-B5B56C5C05A4}" destId="{FCE8C3C9-35A9-497D-B9F6-4B5367E983D4}" srcOrd="0" destOrd="0" presId="urn:microsoft.com/office/officeart/2008/layout/VerticalCurvedList"/>
    <dgm:cxn modelId="{A5DEA75A-E079-42C8-A932-78BB13D56B56}" type="presParOf" srcId="{96E7D6B4-52EA-4920-B2AE-1BD7C9D25A67}" destId="{B10616C7-D00C-4C29-B737-8A4289C6935E}" srcOrd="7" destOrd="0" presId="urn:microsoft.com/office/officeart/2008/layout/VerticalCurvedList"/>
    <dgm:cxn modelId="{5DB087C2-C24C-494F-8CDA-F4724F377BFF}" type="presParOf" srcId="{96E7D6B4-52EA-4920-B2AE-1BD7C9D25A67}" destId="{EC8DB3EE-166E-4BED-A428-C3234D57F6B9}" srcOrd="8" destOrd="0" presId="urn:microsoft.com/office/officeart/2008/layout/VerticalCurvedList"/>
    <dgm:cxn modelId="{DF705A47-2E60-44EA-B54B-182E1B8860F1}" type="presParOf" srcId="{EC8DB3EE-166E-4BED-A428-C3234D57F6B9}" destId="{A97AB98F-C257-4426-9B57-2E5441D39EBA}" srcOrd="0" destOrd="0" presId="urn:microsoft.com/office/officeart/2008/layout/VerticalCurvedList"/>
    <dgm:cxn modelId="{96401349-097C-4ED4-A8B6-45F2E704EF20}" type="presParOf" srcId="{96E7D6B4-52EA-4920-B2AE-1BD7C9D25A67}" destId="{96DA2208-FFAC-4386-9A94-516DE9374500}" srcOrd="9" destOrd="0" presId="urn:microsoft.com/office/officeart/2008/layout/VerticalCurvedList"/>
    <dgm:cxn modelId="{A9DB8A6C-25CE-4F65-85BC-230D4521AE00}" type="presParOf" srcId="{96E7D6B4-52EA-4920-B2AE-1BD7C9D25A67}" destId="{45B29295-A66F-4FD6-B091-56ECD544812B}" srcOrd="10" destOrd="0" presId="urn:microsoft.com/office/officeart/2008/layout/VerticalCurvedList"/>
    <dgm:cxn modelId="{01A64EE2-7ECA-4D9A-900E-C1CA093642D4}" type="presParOf" srcId="{45B29295-A66F-4FD6-B091-56ECD544812B}" destId="{26D6C3A7-9CD8-4C2D-B226-5DB009B6328D}" srcOrd="0" destOrd="0" presId="urn:microsoft.com/office/officeart/2008/layout/VerticalCurvedList"/>
    <dgm:cxn modelId="{0BFBA9C1-8682-495B-853F-2AFCEC17E817}" type="presParOf" srcId="{96E7D6B4-52EA-4920-B2AE-1BD7C9D25A67}" destId="{5CD3892C-F34B-4D02-B50D-55798E6A3438}" srcOrd="11" destOrd="0" presId="urn:microsoft.com/office/officeart/2008/layout/VerticalCurvedList"/>
    <dgm:cxn modelId="{B1550A06-1A14-4EA1-AF7A-32CCD4D78D0C}" type="presParOf" srcId="{96E7D6B4-52EA-4920-B2AE-1BD7C9D25A67}" destId="{A5078B3F-B9DF-401C-A5B8-1770BF64F2F2}" srcOrd="12" destOrd="0" presId="urn:microsoft.com/office/officeart/2008/layout/VerticalCurvedList"/>
    <dgm:cxn modelId="{DD043D9A-C370-485C-BBA3-D071DF2C0D0F}" type="presParOf" srcId="{A5078B3F-B9DF-401C-A5B8-1770BF64F2F2}" destId="{05D5B8ED-6809-4ADF-841E-6BAACFE708E4}" srcOrd="0" destOrd="0" presId="urn:microsoft.com/office/officeart/2008/layout/VerticalCurvedList"/>
    <dgm:cxn modelId="{AB829DE8-D5E6-4EE7-B40E-C6582DBF4C16}" type="presParOf" srcId="{96E7D6B4-52EA-4920-B2AE-1BD7C9D25A67}" destId="{2FD0EA89-9D11-4CFB-A8A5-83DC76D2A815}" srcOrd="13" destOrd="0" presId="urn:microsoft.com/office/officeart/2008/layout/VerticalCurvedList"/>
    <dgm:cxn modelId="{044BA7D5-7CED-4E4C-8D92-2BCF496A2A0C}" type="presParOf" srcId="{96E7D6B4-52EA-4920-B2AE-1BD7C9D25A67}" destId="{57F5A9ED-E0E4-4015-ACF2-C5BF4CFC740B}" srcOrd="14" destOrd="0" presId="urn:microsoft.com/office/officeart/2008/layout/VerticalCurvedList"/>
    <dgm:cxn modelId="{D89B5615-8D8F-48EF-B1DD-83E546DEE9C1}" type="presParOf" srcId="{57F5A9ED-E0E4-4015-ACF2-C5BF4CFC740B}" destId="{04DBE843-8CBC-4D9E-8873-9B8271F1BF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EC25F-2BA1-408F-82C2-CE701378EA2C}">
      <dsp:nvSpPr>
        <dsp:cNvPr id="0" name=""/>
        <dsp:cNvSpPr/>
      </dsp:nvSpPr>
      <dsp:spPr>
        <a:xfrm>
          <a:off x="-4025495" y="-617929"/>
          <a:ext cx="4797074" cy="4797074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BBD31-3153-492D-BD0D-B092F0E28BDF}">
      <dsp:nvSpPr>
        <dsp:cNvPr id="0" name=""/>
        <dsp:cNvSpPr/>
      </dsp:nvSpPr>
      <dsp:spPr>
        <a:xfrm>
          <a:off x="250115" y="161892"/>
          <a:ext cx="6345409" cy="3236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ahnschrift" panose="020B0502040204020203" pitchFamily="34" charset="0"/>
            </a:rPr>
            <a:t>Любите ли жевательную резинку?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250115" y="161892"/>
        <a:ext cx="6345409" cy="323643"/>
      </dsp:txXfrm>
    </dsp:sp>
    <dsp:sp modelId="{4E6821C0-CCD1-4335-A524-2C4B6680C523}">
      <dsp:nvSpPr>
        <dsp:cNvPr id="0" name=""/>
        <dsp:cNvSpPr/>
      </dsp:nvSpPr>
      <dsp:spPr>
        <a:xfrm>
          <a:off x="47838" y="121437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3064B34-CBC1-49E0-96F8-95C33DD63FB5}">
      <dsp:nvSpPr>
        <dsp:cNvPr id="0" name=""/>
        <dsp:cNvSpPr/>
      </dsp:nvSpPr>
      <dsp:spPr>
        <a:xfrm>
          <a:off x="543203" y="647642"/>
          <a:ext cx="6052321" cy="323643"/>
        </a:xfrm>
        <a:prstGeom prst="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ahnschrift" panose="020B0502040204020203" pitchFamily="34" charset="0"/>
            </a:rPr>
            <a:t>Как часто и когда употребляете </a:t>
          </a:r>
          <a:r>
            <a:rPr lang="ru-RU" sz="1800" b="1" kern="1200" dirty="0" err="1" smtClean="0">
              <a:latin typeface="Bahnschrift" panose="020B0502040204020203" pitchFamily="34" charset="0"/>
            </a:rPr>
            <a:t>ж.резинку</a:t>
          </a:r>
          <a:r>
            <a:rPr lang="ru-RU" sz="1800" b="1" kern="1200" dirty="0" smtClean="0">
              <a:latin typeface="Bahnschrift" panose="020B0502040204020203" pitchFamily="34" charset="0"/>
            </a:rPr>
            <a:t>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543203" y="647642"/>
        <a:ext cx="6052321" cy="323643"/>
      </dsp:txXfrm>
    </dsp:sp>
    <dsp:sp modelId="{79F185C5-1B31-4C12-BF1B-4B3A680EFE8F}">
      <dsp:nvSpPr>
        <dsp:cNvPr id="0" name=""/>
        <dsp:cNvSpPr/>
      </dsp:nvSpPr>
      <dsp:spPr>
        <a:xfrm>
          <a:off x="340926" y="607187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10EC5A-B644-4E7E-AA6B-06938AD23BBA}">
      <dsp:nvSpPr>
        <dsp:cNvPr id="0" name=""/>
        <dsp:cNvSpPr/>
      </dsp:nvSpPr>
      <dsp:spPr>
        <a:xfrm>
          <a:off x="703814" y="1133036"/>
          <a:ext cx="5891710" cy="323643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Bahnschrift" panose="020B0502040204020203" pitchFamily="34" charset="0"/>
            </a:rPr>
            <a:t>Даете ли детям жевательную резинку?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703814" y="1133036"/>
        <a:ext cx="5891710" cy="323643"/>
      </dsp:txXfrm>
    </dsp:sp>
    <dsp:sp modelId="{FCE8C3C9-35A9-497D-B9F6-4B5367E983D4}">
      <dsp:nvSpPr>
        <dsp:cNvPr id="0" name=""/>
        <dsp:cNvSpPr/>
      </dsp:nvSpPr>
      <dsp:spPr>
        <a:xfrm>
          <a:off x="501537" y="1092581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10616C7-D00C-4C29-B737-8A4289C6935E}">
      <dsp:nvSpPr>
        <dsp:cNvPr id="0" name=""/>
        <dsp:cNvSpPr/>
      </dsp:nvSpPr>
      <dsp:spPr>
        <a:xfrm>
          <a:off x="755096" y="1618786"/>
          <a:ext cx="5840429" cy="323643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ahnschrift" panose="020B0502040204020203" pitchFamily="34" charset="0"/>
            </a:rPr>
            <a:t>Какой марки предпочитаете ж. резинку?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755096" y="1618786"/>
        <a:ext cx="5840429" cy="323643"/>
      </dsp:txXfrm>
    </dsp:sp>
    <dsp:sp modelId="{A97AB98F-C257-4426-9B57-2E5441D39EBA}">
      <dsp:nvSpPr>
        <dsp:cNvPr id="0" name=""/>
        <dsp:cNvSpPr/>
      </dsp:nvSpPr>
      <dsp:spPr>
        <a:xfrm>
          <a:off x="552819" y="1578330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6DA2208-FFAC-4386-9A94-516DE9374500}">
      <dsp:nvSpPr>
        <dsp:cNvPr id="0" name=""/>
        <dsp:cNvSpPr/>
      </dsp:nvSpPr>
      <dsp:spPr>
        <a:xfrm>
          <a:off x="703814" y="2104536"/>
          <a:ext cx="5891710" cy="323643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Bahnschrift" panose="020B0502040204020203" pitchFamily="34" charset="0"/>
            </a:rPr>
            <a:t>Считаете ли жевательную резинку полезной?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703814" y="2104536"/>
        <a:ext cx="5891710" cy="323643"/>
      </dsp:txXfrm>
    </dsp:sp>
    <dsp:sp modelId="{26D6C3A7-9CD8-4C2D-B226-5DB009B6328D}">
      <dsp:nvSpPr>
        <dsp:cNvPr id="0" name=""/>
        <dsp:cNvSpPr/>
      </dsp:nvSpPr>
      <dsp:spPr>
        <a:xfrm>
          <a:off x="501537" y="2064080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CD3892C-F34B-4D02-B50D-55798E6A3438}">
      <dsp:nvSpPr>
        <dsp:cNvPr id="0" name=""/>
        <dsp:cNvSpPr/>
      </dsp:nvSpPr>
      <dsp:spPr>
        <a:xfrm>
          <a:off x="543203" y="2589929"/>
          <a:ext cx="6052321" cy="323643"/>
        </a:xfrm>
        <a:prstGeom prst="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ahnschrift" panose="020B0502040204020203" pitchFamily="34" charset="0"/>
            </a:rPr>
            <a:t>Говорите ли детям о безопасности?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543203" y="2589929"/>
        <a:ext cx="6052321" cy="323643"/>
      </dsp:txXfrm>
    </dsp:sp>
    <dsp:sp modelId="{05D5B8ED-6809-4ADF-841E-6BAACFE708E4}">
      <dsp:nvSpPr>
        <dsp:cNvPr id="0" name=""/>
        <dsp:cNvSpPr/>
      </dsp:nvSpPr>
      <dsp:spPr>
        <a:xfrm>
          <a:off x="340926" y="2549474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FD0EA89-9D11-4CFB-A8A5-83DC76D2A815}">
      <dsp:nvSpPr>
        <dsp:cNvPr id="0" name=""/>
        <dsp:cNvSpPr/>
      </dsp:nvSpPr>
      <dsp:spPr>
        <a:xfrm>
          <a:off x="250115" y="3075679"/>
          <a:ext cx="6345409" cy="323643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68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ahnschrift" panose="020B0502040204020203" pitchFamily="34" charset="0"/>
            </a:rPr>
            <a:t>Доносите ли жевательную резинку до урны?</a:t>
          </a:r>
          <a:endParaRPr lang="ru-RU" sz="1800" b="1" kern="1200" dirty="0">
            <a:latin typeface="Bahnschrift" panose="020B0502040204020203" pitchFamily="34" charset="0"/>
          </a:endParaRPr>
        </a:p>
      </dsp:txBody>
      <dsp:txXfrm>
        <a:off x="250115" y="3075679"/>
        <a:ext cx="6345409" cy="323643"/>
      </dsp:txXfrm>
    </dsp:sp>
    <dsp:sp modelId="{04DBE843-8CBC-4D9E-8873-9B8271F1BF42}">
      <dsp:nvSpPr>
        <dsp:cNvPr id="0" name=""/>
        <dsp:cNvSpPr/>
      </dsp:nvSpPr>
      <dsp:spPr>
        <a:xfrm>
          <a:off x="47838" y="3035224"/>
          <a:ext cx="404554" cy="4045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7F099-4F91-4E09-9881-74B9AD07306C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B6126-EBFA-4B3E-8DBF-3D5729C553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8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83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98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8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87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18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3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76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5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32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62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4000"/>
                    </a14:imgEffect>
                    <a14:imgEffect>
                      <a14:colorTemperature colorTemp="7700"/>
                    </a14:imgEffect>
                    <a14:imgEffect>
                      <a14:saturation sat="14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45024-BA8A-470B-9158-B2E9466A078E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5E8B0-32FD-4F27-9062-93DFC95672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26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24.wdp"/><Relationship Id="rId4" Type="http://schemas.openxmlformats.org/officeDocument/2006/relationships/image" Target="../media/image54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microsoft.com/office/2007/relationships/hdphoto" Target="../media/hdphoto26.wdp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jpeg"/><Relationship Id="rId10" Type="http://schemas.openxmlformats.org/officeDocument/2006/relationships/image" Target="../media/image4.png"/><Relationship Id="rId4" Type="http://schemas.openxmlformats.org/officeDocument/2006/relationships/image" Target="../media/image70.jpeg"/><Relationship Id="rId9" Type="http://schemas.openxmlformats.org/officeDocument/2006/relationships/image" Target="../media/image3.jpeg"/><Relationship Id="rId1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microsoft.com/office/2007/relationships/hdphoto" Target="../media/hdphoto28.wdp"/><Relationship Id="rId4" Type="http://schemas.openxmlformats.org/officeDocument/2006/relationships/image" Target="../media/image79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31.wdp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png"/><Relationship Id="rId7" Type="http://schemas.microsoft.com/office/2007/relationships/hdphoto" Target="../media/hdphoto3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microsoft.com/office/2007/relationships/hdphoto" Target="../media/hdphoto3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arzik_713@mail.ru" TargetMode="External"/><Relationship Id="rId4" Type="http://schemas.openxmlformats.org/officeDocument/2006/relationships/hyperlink" Target="http://ds48-spb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21.jpeg"/><Relationship Id="rId3" Type="http://schemas.microsoft.com/office/2007/relationships/hdphoto" Target="../media/hdphoto7.wdp"/><Relationship Id="rId21" Type="http://schemas.openxmlformats.org/officeDocument/2006/relationships/image" Target="../media/image24.jpeg"/><Relationship Id="rId7" Type="http://schemas.microsoft.com/office/2007/relationships/hdphoto" Target="../media/hdphoto9.wdp"/><Relationship Id="rId12" Type="http://schemas.openxmlformats.org/officeDocument/2006/relationships/diagramLayout" Target="../diagrams/layout1.xml"/><Relationship Id="rId17" Type="http://schemas.openxmlformats.org/officeDocument/2006/relationships/image" Target="../media/image20.jpeg"/><Relationship Id="rId2" Type="http://schemas.openxmlformats.org/officeDocument/2006/relationships/image" Target="../media/image1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diagramData" Target="../diagrams/data1.xml"/><Relationship Id="rId24" Type="http://schemas.microsoft.com/office/2007/relationships/hdphoto" Target="../media/hdphoto10.wdp"/><Relationship Id="rId5" Type="http://schemas.microsoft.com/office/2007/relationships/hdphoto" Target="../media/hdphoto8.wdp"/><Relationship Id="rId15" Type="http://schemas.microsoft.com/office/2007/relationships/diagramDrawing" Target="../diagrams/drawing1.xml"/><Relationship Id="rId23" Type="http://schemas.openxmlformats.org/officeDocument/2006/relationships/image" Target="../media/image26.jpeg"/><Relationship Id="rId10" Type="http://schemas.openxmlformats.org/officeDocument/2006/relationships/image" Target="../media/image18.jpeg"/><Relationship Id="rId19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4.png"/><Relationship Id="rId14" Type="http://schemas.openxmlformats.org/officeDocument/2006/relationships/diagramColors" Target="../diagrams/colors1.xml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2.jpeg"/><Relationship Id="rId3" Type="http://schemas.microsoft.com/office/2007/relationships/hdphoto" Target="../media/hdphoto11.wdp"/><Relationship Id="rId7" Type="http://schemas.openxmlformats.org/officeDocument/2006/relationships/image" Target="../media/image29.png"/><Relationship Id="rId12" Type="http://schemas.microsoft.com/office/2007/relationships/hdphoto" Target="../media/hdphoto1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microsoft.com/office/2007/relationships/hdphoto" Target="../media/hdphoto13.wdp"/><Relationship Id="rId4" Type="http://schemas.openxmlformats.org/officeDocument/2006/relationships/image" Target="../media/image3.jpeg"/><Relationship Id="rId9" Type="http://schemas.openxmlformats.org/officeDocument/2006/relationships/image" Target="../media/image30.jpeg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microsoft.com/office/2007/relationships/hdphoto" Target="../media/hdphoto19.wdp"/><Relationship Id="rId12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eg"/><Relationship Id="rId7" Type="http://schemas.openxmlformats.org/officeDocument/2006/relationships/image" Target="../media/image4.png"/><Relationship Id="rId12" Type="http://schemas.openxmlformats.org/officeDocument/2006/relationships/image" Target="../media/image50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49.jpeg"/><Relationship Id="rId5" Type="http://schemas.openxmlformats.org/officeDocument/2006/relationships/image" Target="../media/image46.jpeg"/><Relationship Id="rId10" Type="http://schemas.microsoft.com/office/2007/relationships/hdphoto" Target="../media/hdphoto22.wdp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2154" r="16477"/>
          <a:stretch/>
        </p:blipFill>
        <p:spPr>
          <a:xfrm>
            <a:off x="611560" y="4149080"/>
            <a:ext cx="1837465" cy="2370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188641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Государственное бюджетное дошкольное образовательное учреждение</a:t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центр развития ребенка – детский сад № 48</a:t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Красносельского района Санкт-Петербурга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773842" y="1988840"/>
            <a:ext cx="7873143" cy="2336207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Эколого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 – исследовательский проект </a:t>
            </a:r>
            <a:b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для детей старшего дошкольного возраста </a:t>
            </a:r>
            <a:b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«Хочу узнать!»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5094" y="6150189"/>
            <a:ext cx="10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2021 год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" y="198740"/>
            <a:ext cx="774908" cy="744788"/>
          </a:xfrm>
          <a:prstGeom prst="rect">
            <a:avLst/>
          </a:prstGeom>
        </p:spPr>
      </p:pic>
      <p:pic>
        <p:nvPicPr>
          <p:cNvPr id="9" name="Рисунок 8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8818" y="1279496"/>
            <a:ext cx="834004" cy="7002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48064" y="4310845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Подготовили: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старший воспитатель: </a:t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Воронкова Галина Юрьевна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воспитатели старшей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группы: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Грибакина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Татьяна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Юрьевна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Похвалина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Татьяна Петровна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жевательная резинка\фото Максим дома жвачка\IMG-20210420-WA0004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4" r="1852" b="24701"/>
          <a:stretch/>
        </p:blipFill>
        <p:spPr bwMode="auto">
          <a:xfrm>
            <a:off x="6276540" y="1815428"/>
            <a:ext cx="2674630" cy="3739101"/>
          </a:xfrm>
          <a:prstGeom prst="round2DiagRect">
            <a:avLst>
              <a:gd name="adj1" fmla="val 2756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G:\жевательная резинка\фото Максим дома жвачка\IMG-20210420-WA000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7778"/>
          <a:stretch/>
        </p:blipFill>
        <p:spPr bwMode="auto">
          <a:xfrm>
            <a:off x="3196596" y="1822996"/>
            <a:ext cx="2757405" cy="3791447"/>
          </a:xfrm>
          <a:prstGeom prst="round2DiagRect">
            <a:avLst>
              <a:gd name="adj1" fmla="val 16667"/>
              <a:gd name="adj2" fmla="val 1166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G:\жевательная резинка\фото Максим дома жвачка\IMG-20210420-WA0002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4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28" r="8704" b="8974"/>
          <a:stretch/>
        </p:blipFill>
        <p:spPr bwMode="auto">
          <a:xfrm>
            <a:off x="323528" y="1872740"/>
            <a:ext cx="2563956" cy="3719215"/>
          </a:xfrm>
          <a:prstGeom prst="round2DiagRect">
            <a:avLst>
              <a:gd name="adj1" fmla="val 0"/>
              <a:gd name="adj2" fmla="val 2743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11380" y="5762497"/>
            <a:ext cx="279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ahnschrift" panose="020B0502040204020203" pitchFamily="34" charset="0"/>
              </a:rPr>
              <a:t>«Заморозилась! </a:t>
            </a:r>
            <a:endParaRPr lang="ru-RU" b="1" dirty="0">
              <a:latin typeface="Bahnschrift" panose="020B0502040204020203" pitchFamily="34" charset="0"/>
            </a:endParaRPr>
          </a:p>
          <a:p>
            <a:pPr algn="ctr"/>
            <a:r>
              <a:rPr lang="ru-RU" b="1" dirty="0">
                <a:latin typeface="Bahnschrift" panose="020B0502040204020203" pitchFamily="34" charset="0"/>
              </a:rPr>
              <a:t>Ура! </a:t>
            </a:r>
            <a:r>
              <a:rPr lang="ru-RU" b="1" dirty="0" smtClean="0">
                <a:latin typeface="Bahnschrift" panose="020B0502040204020203" pitchFamily="34" charset="0"/>
              </a:rPr>
              <a:t>Отлепилась</a:t>
            </a:r>
            <a:r>
              <a:rPr lang="ru-RU" b="1" dirty="0">
                <a:latin typeface="Bahnschrift" panose="020B0502040204020203" pitchFamily="34" charset="0"/>
              </a:rPr>
              <a:t>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6596" y="5879003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«В морозильную камеру»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173" y="5900996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</a:t>
            </a:r>
            <a:r>
              <a:rPr lang="ru-RU" b="1" dirty="0">
                <a:latin typeface="Bahnschrift" panose="020B0502040204020203" pitchFamily="34" charset="0"/>
              </a:rPr>
              <a:t>Никак не отлепляется!»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1160" y="18864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Результаты экспериментов</a:t>
            </a:r>
            <a:b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в домашних условиях</a:t>
            </a:r>
            <a:endParaRPr lang="ru-RU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10" name="Рисунок 9" descr="зеленый флаг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100" y="679057"/>
            <a:ext cx="914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Наша творческая деятельность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5578" y="1340766"/>
            <a:ext cx="8778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Bahnschrift" panose="020B0502040204020203" pitchFamily="34" charset="0"/>
              </a:rPr>
              <a:t>«Галерея портретов жевательной резинки»</a:t>
            </a:r>
            <a:endParaRPr lang="ru-RU" sz="3200" b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Рисунок 17" descr="https://ds04.infourok.ru/uploads/ex/0aa4/000e00db-ad55454a/hello_html_19a4e5c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79327" y="2297774"/>
            <a:ext cx="2168194" cy="182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ds04.infourok.ru/uploads/ex/0aa4/000e00db-ad55454a/hello_html_19a4e5c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7785" y="2329387"/>
            <a:ext cx="2304259" cy="173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F:\жевательная резинка проект\img25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5" b="50475"/>
          <a:stretch/>
        </p:blipFill>
        <p:spPr bwMode="auto">
          <a:xfrm>
            <a:off x="365578" y="2276870"/>
            <a:ext cx="1531000" cy="1934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F:\жевательная резинка проект\img250 — копия (3)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3601" r="3613"/>
          <a:stretch/>
        </p:blipFill>
        <p:spPr bwMode="auto">
          <a:xfrm>
            <a:off x="3719712" y="2276870"/>
            <a:ext cx="1428352" cy="186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F:\жевательная резинка проект\img250 — копия (4)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3806" r="5155" b="5883"/>
          <a:stretch/>
        </p:blipFill>
        <p:spPr bwMode="auto">
          <a:xfrm>
            <a:off x="7178374" y="2169752"/>
            <a:ext cx="1442676" cy="20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F:\жевательная резинка проект\img250 — копия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3649" r="3872" b="3841"/>
          <a:stretch/>
        </p:blipFill>
        <p:spPr bwMode="auto">
          <a:xfrm>
            <a:off x="5315391" y="4426734"/>
            <a:ext cx="1632873" cy="22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F:\жевательная резинка проект\img250 — копия (2)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8" t="53849" r="3089"/>
          <a:stretch/>
        </p:blipFill>
        <p:spPr bwMode="auto">
          <a:xfrm>
            <a:off x="2029468" y="4592528"/>
            <a:ext cx="1522730" cy="2067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ds04.infourok.ru/uploads/ex/0aa4/000e00db-ad55454a/hello_html_19a4e5c4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0131" y="4675251"/>
            <a:ext cx="2181405" cy="178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ds04.infourok.ru/uploads/ex/0aa4/000e00db-ad55454a/hello_html_19a4e5c4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54634" y="4679768"/>
            <a:ext cx="2289771" cy="176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ds04.infourok.ru/uploads/ex/0aa4/000e00db-ad55454a/hello_html_19a4e5c4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6" y="2393133"/>
            <a:ext cx="2181405" cy="173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3920345" y="158830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3 ЭТАП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362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15852"/>
            <a:ext cx="58849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Лепим из  жевательной </a:t>
            </a:r>
          </a:p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резинки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701" r="4326" b="4850"/>
          <a:stretch/>
        </p:blipFill>
        <p:spPr>
          <a:xfrm rot="16200000">
            <a:off x="37063" y="1847411"/>
            <a:ext cx="4582623" cy="3456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90492" y="6012989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«Цветочная полянка»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8130" r="27800" b="11213"/>
          <a:stretch/>
        </p:blipFill>
        <p:spPr>
          <a:xfrm>
            <a:off x="5174828" y="1326996"/>
            <a:ext cx="3481714" cy="4497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91528" y="6012989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«Жвачка – силачка»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" y="101409"/>
            <a:ext cx="774908" cy="744788"/>
          </a:xfrm>
          <a:prstGeom prst="rect">
            <a:avLst/>
          </a:prstGeom>
        </p:spPr>
      </p:pic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5250" y="101409"/>
            <a:ext cx="834004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уга 3"/>
          <p:cNvSpPr/>
          <p:nvPr/>
        </p:nvSpPr>
        <p:spPr>
          <a:xfrm rot="10800000">
            <a:off x="927003" y="2959264"/>
            <a:ext cx="7760645" cy="862013"/>
          </a:xfrm>
          <a:prstGeom prst="arc">
            <a:avLst>
              <a:gd name="adj1" fmla="val 10733094"/>
              <a:gd name="adj2" fmla="val 0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F:\жевательная резинка проект\img25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7" b="51414"/>
          <a:stretch/>
        </p:blipFill>
        <p:spPr bwMode="auto">
          <a:xfrm rot="16832879">
            <a:off x="346012" y="3978772"/>
            <a:ext cx="1720877" cy="191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27" y="3450081"/>
            <a:ext cx="742392" cy="742392"/>
          </a:xfrm>
          <a:prstGeom prst="rect">
            <a:avLst/>
          </a:prstGeom>
        </p:spPr>
      </p:pic>
      <p:pic>
        <p:nvPicPr>
          <p:cNvPr id="7" name="Рисунок 6" descr="F:\жевательная резинка проект\img2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4" r="904" b="50831"/>
          <a:stretch/>
        </p:blipFill>
        <p:spPr bwMode="auto">
          <a:xfrm rot="16359878">
            <a:off x="2517955" y="4265241"/>
            <a:ext cx="1751948" cy="179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166">
            <a:off x="3132888" y="3617803"/>
            <a:ext cx="742392" cy="742392"/>
          </a:xfrm>
          <a:prstGeom prst="rect">
            <a:avLst/>
          </a:prstGeom>
        </p:spPr>
      </p:pic>
      <p:pic>
        <p:nvPicPr>
          <p:cNvPr id="9" name="Рисунок 8" descr="F:\жевательная резинка проект\img2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8" r="53819"/>
          <a:stretch/>
        </p:blipFill>
        <p:spPr bwMode="auto">
          <a:xfrm rot="16200000">
            <a:off x="4652550" y="4180477"/>
            <a:ext cx="1741063" cy="194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3873" flipH="1">
            <a:off x="5026460" y="3670224"/>
            <a:ext cx="797416" cy="673447"/>
          </a:xfrm>
          <a:prstGeom prst="rect">
            <a:avLst/>
          </a:prstGeom>
        </p:spPr>
      </p:pic>
      <p:pic>
        <p:nvPicPr>
          <p:cNvPr id="12" name="Рисунок 11" descr="F:\жевательная резинка проект\img25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5" t="58477" r="904"/>
          <a:stretch/>
        </p:blipFill>
        <p:spPr bwMode="auto">
          <a:xfrm rot="15523364">
            <a:off x="7057568" y="3909508"/>
            <a:ext cx="1673066" cy="205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416" flipH="1">
            <a:off x="7120861" y="3568975"/>
            <a:ext cx="797416" cy="692763"/>
          </a:xfrm>
          <a:prstGeom prst="rect">
            <a:avLst/>
          </a:prstGeom>
        </p:spPr>
      </p:pic>
      <p:pic>
        <p:nvPicPr>
          <p:cNvPr id="15" name="Рисунок 14" descr="F:\жевательная резинка проект\img25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52198" r="1214"/>
          <a:stretch/>
        </p:blipFill>
        <p:spPr bwMode="auto">
          <a:xfrm rot="16200000">
            <a:off x="332832" y="1440242"/>
            <a:ext cx="1747235" cy="200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F:\жевательная резинка проект\img25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8" r="54297"/>
          <a:stretch/>
        </p:blipFill>
        <p:spPr bwMode="auto">
          <a:xfrm rot="16200000">
            <a:off x="7146182" y="1475247"/>
            <a:ext cx="1708761" cy="197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" y="101409"/>
            <a:ext cx="774908" cy="744788"/>
          </a:xfrm>
          <a:prstGeom prst="rect">
            <a:avLst/>
          </a:prstGeom>
        </p:spPr>
      </p:pic>
      <p:pic>
        <p:nvPicPr>
          <p:cNvPr id="16" name="Рисунок 15" descr="зеленый 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55250" y="101409"/>
            <a:ext cx="834004" cy="7002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82248" y="1032474"/>
            <a:ext cx="42803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«Береги природу </a:t>
            </a:r>
          </a:p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от жвачки»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58438" y="159133"/>
            <a:ext cx="3882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Эко – </a:t>
            </a:r>
            <a:r>
              <a:rPr lang="ru-RU" sz="32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рекламки</a:t>
            </a:r>
            <a:endParaRPr lang="ru-RU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41" y="2600919"/>
            <a:ext cx="1152724" cy="12203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38" y="2600919"/>
            <a:ext cx="1042692" cy="1220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00" y="2662120"/>
            <a:ext cx="1853952" cy="9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bright="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r="32952" b="4039"/>
          <a:stretch/>
        </p:blipFill>
        <p:spPr>
          <a:xfrm>
            <a:off x="251520" y="1412776"/>
            <a:ext cx="3937547" cy="4919497"/>
          </a:xfrm>
          <a:prstGeom prst="round2DiagRect">
            <a:avLst>
              <a:gd name="adj1" fmla="val 2478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brightnessContrast bright="38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1" r="1964" b="5900"/>
          <a:stretch/>
        </p:blipFill>
        <p:spPr>
          <a:xfrm>
            <a:off x="4589671" y="1281671"/>
            <a:ext cx="3935579" cy="278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1000"/>
                    </a14:imgEffect>
                    <a14:imgEffect>
                      <a14:brightnessContrast bright="1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1942" r="387" b="5900"/>
          <a:stretch/>
        </p:blipFill>
        <p:spPr>
          <a:xfrm>
            <a:off x="4554145" y="4246849"/>
            <a:ext cx="3971106" cy="2157432"/>
          </a:xfrm>
          <a:prstGeom prst="round2DiagRect">
            <a:avLst>
              <a:gd name="adj1" fmla="val 16667"/>
              <a:gd name="adj2" fmla="val 745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32448" y="199654"/>
            <a:ext cx="7114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«Сказка о девочке и жвачке»</a:t>
            </a:r>
            <a:endParaRPr lang="ru-RU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" y="101409"/>
            <a:ext cx="774908" cy="744788"/>
          </a:xfrm>
          <a:prstGeom prst="rect">
            <a:avLst/>
          </a:prstGeom>
        </p:spPr>
      </p:pic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55250" y="101409"/>
            <a:ext cx="834004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8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6" r="3181"/>
          <a:stretch/>
        </p:blipFill>
        <p:spPr bwMode="auto">
          <a:xfrm>
            <a:off x="288561" y="2780928"/>
            <a:ext cx="4176464" cy="3327192"/>
          </a:xfrm>
          <a:prstGeom prst="round2DiagRect">
            <a:avLst>
              <a:gd name="adj1" fmla="val 0"/>
              <a:gd name="adj2" fmla="val 330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0633" y="138294"/>
            <a:ext cx="64588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Экологические игра</a:t>
            </a:r>
          </a:p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 «Донеси жвачку до урны»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1" r="7374"/>
          <a:stretch/>
        </p:blipFill>
        <p:spPr>
          <a:xfrm>
            <a:off x="4800259" y="1628800"/>
            <a:ext cx="4067893" cy="3338186"/>
          </a:xfrm>
          <a:prstGeom prst="round2DiagRect">
            <a:avLst>
              <a:gd name="adj1" fmla="val 3916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" y="101409"/>
            <a:ext cx="774908" cy="744788"/>
          </a:xfrm>
          <a:prstGeom prst="rect">
            <a:avLst/>
          </a:prstGeom>
        </p:spPr>
      </p:pic>
      <p:pic>
        <p:nvPicPr>
          <p:cNvPr id="6" name="Рисунок 5" descr="зеленый 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55250" y="101409"/>
            <a:ext cx="834004" cy="700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0" y="2200460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Настольно – печатная игра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3036" y="5210703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Напольная игра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2283" y="116076"/>
            <a:ext cx="6345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Развивающая </a:t>
            </a: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эко  </a:t>
            </a:r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- среда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" y="101409"/>
            <a:ext cx="774908" cy="744788"/>
          </a:xfrm>
          <a:prstGeom prst="rect">
            <a:avLst/>
          </a:prstGeom>
        </p:spPr>
      </p:pic>
      <p:pic>
        <p:nvPicPr>
          <p:cNvPr id="6" name="Рисунок 5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5250" y="101409"/>
            <a:ext cx="834004" cy="700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/>
          <a:stretch/>
        </p:blipFill>
        <p:spPr>
          <a:xfrm>
            <a:off x="827584" y="963555"/>
            <a:ext cx="3552397" cy="2625528"/>
          </a:xfrm>
          <a:prstGeom prst="round2DiagRect">
            <a:avLst>
              <a:gd name="adj1" fmla="val 0"/>
              <a:gd name="adj2" fmla="val 3479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7325"/>
          <a:stretch/>
        </p:blipFill>
        <p:spPr>
          <a:xfrm>
            <a:off x="862707" y="3835241"/>
            <a:ext cx="3517274" cy="2708363"/>
          </a:xfrm>
          <a:prstGeom prst="round2DiagRect">
            <a:avLst>
              <a:gd name="adj1" fmla="val 4044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  <a14:imgEffect>
                      <a14:brightnessContrast bright="1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14564"/>
          <a:stretch/>
        </p:blipFill>
        <p:spPr>
          <a:xfrm>
            <a:off x="4718920" y="3845649"/>
            <a:ext cx="3545840" cy="2687548"/>
          </a:xfrm>
          <a:prstGeom prst="round2DiagRect">
            <a:avLst>
              <a:gd name="adj1" fmla="val 0"/>
              <a:gd name="adj2" fmla="val 2830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2000"/>
                    </a14:imgEffect>
                    <a14:imgEffect>
                      <a14:brightnessContrast bright="1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67"/>
          <a:stretch/>
        </p:blipFill>
        <p:spPr>
          <a:xfrm>
            <a:off x="4727330" y="976147"/>
            <a:ext cx="3644996" cy="2618584"/>
          </a:xfrm>
          <a:prstGeom prst="round2DiagRect">
            <a:avLst>
              <a:gd name="adj1" fmla="val 3100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5" y="159741"/>
            <a:ext cx="1162968" cy="1117764"/>
          </a:xfrm>
          <a:prstGeom prst="rect">
            <a:avLst/>
          </a:prstGeom>
        </p:spPr>
      </p:pic>
      <p:pic>
        <p:nvPicPr>
          <p:cNvPr id="6" name="Рисунок 5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6568" y="211935"/>
            <a:ext cx="1206986" cy="101337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77576" y="3789040"/>
            <a:ext cx="5120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Наши контакты</a:t>
            </a:r>
            <a:endParaRPr lang="ru-RU" sz="4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59632" y="4725144"/>
            <a:ext cx="6519873" cy="1202841"/>
          </a:xfrm>
          <a:prstGeom prst="rect">
            <a:avLst/>
          </a:prstGeom>
        </p:spPr>
        <p:txBody>
          <a:bodyPr wrap="square" lIns="93927" tIns="46964" rIns="93927" bIns="46964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Сайт ДОУ:     </a:t>
            </a:r>
            <a:r>
              <a:rPr lang="en-US" sz="2400" b="1" dirty="0">
                <a:latin typeface="Bahnschrift" panose="020B0502040204020203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2400" b="1" dirty="0" smtClean="0">
                <a:latin typeface="Bahnschrift" panose="020B0502040204020203" pitchFamily="34" charset="0"/>
                <a:cs typeface="Arial" panose="020B0604020202020204" pitchFamily="34" charset="0"/>
                <a:hlinkClick r:id="rId4"/>
              </a:rPr>
              <a:t>ds48-spb.ru</a:t>
            </a:r>
            <a:r>
              <a:rPr lang="ru-RU" sz="24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Электронная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почта: </a:t>
            </a:r>
            <a:r>
              <a:rPr lang="en-US" sz="2400" b="1" dirty="0" smtClean="0">
                <a:latin typeface="Bahnschrift" panose="020B0502040204020203" pitchFamily="34" charset="0"/>
                <a:cs typeface="Arial" panose="020B0604020202020204" pitchFamily="34" charset="0"/>
                <a:hlinkClick r:id="rId5"/>
              </a:rPr>
              <a:t>farzik_713@mail.ru</a:t>
            </a:r>
            <a:r>
              <a:rPr lang="ru-RU" sz="24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Телефон: 8(812) 741-73-73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16239" y="1301174"/>
            <a:ext cx="57102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Спасибо</a:t>
            </a:r>
            <a:br>
              <a:rPr lang="ru-RU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865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colorTemperature colorTemp="7700"/>
                    </a14:imgEffect>
                    <a14:imgEffect>
                      <a14:saturation sat="5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378" y="271800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 Актуальность</a:t>
            </a:r>
            <a:endParaRPr lang="ru-RU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24" name="Рисунок 23" descr="зеленый 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7" r="36654"/>
          <a:stretch/>
        </p:blipFill>
        <p:spPr>
          <a:xfrm>
            <a:off x="2947755" y="1206206"/>
            <a:ext cx="2647726" cy="5637865"/>
          </a:xfrm>
          <a:prstGeom prst="rect">
            <a:avLst/>
          </a:prstGeom>
        </p:spPr>
      </p:pic>
      <p:sp>
        <p:nvSpPr>
          <p:cNvPr id="47" name="Выноска-облако 46"/>
          <p:cNvSpPr/>
          <p:nvPr/>
        </p:nvSpPr>
        <p:spPr>
          <a:xfrm rot="1057031">
            <a:off x="6033135" y="958040"/>
            <a:ext cx="2848826" cy="2680465"/>
          </a:xfrm>
          <a:prstGeom prst="cloudCallout">
            <a:avLst>
              <a:gd name="adj1" fmla="val -85094"/>
              <a:gd name="adj2" fmla="val 3522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366134" y="1916832"/>
            <a:ext cx="2565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Хочу узнать!</a:t>
            </a:r>
            <a:endParaRPr lang="ru-RU" sz="3200" dirty="0"/>
          </a:p>
        </p:txBody>
      </p:sp>
      <p:sp>
        <p:nvSpPr>
          <p:cNvPr id="50" name="Овальная выноска 49"/>
          <p:cNvSpPr/>
          <p:nvPr/>
        </p:nvSpPr>
        <p:spPr>
          <a:xfrm rot="5112192">
            <a:off x="1143632" y="995163"/>
            <a:ext cx="1808118" cy="2606218"/>
          </a:xfrm>
          <a:prstGeom prst="wedgeEllipseCallout">
            <a:avLst>
              <a:gd name="adj1" fmla="val 15280"/>
              <a:gd name="adj2" fmla="val 77890"/>
            </a:avLst>
          </a:prstGeom>
          <a:solidFill>
            <a:srgbClr val="F5BDE6"/>
          </a:solidFill>
          <a:ln w="28575">
            <a:solidFill>
              <a:srgbClr val="FAA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75735" y="1821218"/>
            <a:ext cx="2343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Зачем тебе, 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жвачка?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 t="8314" r="19201"/>
          <a:stretch/>
        </p:blipFill>
        <p:spPr>
          <a:xfrm>
            <a:off x="285196" y="4077072"/>
            <a:ext cx="2414596" cy="2525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4839" r="10562" b="8999"/>
          <a:stretch/>
        </p:blipFill>
        <p:spPr>
          <a:xfrm>
            <a:off x="6003067" y="4431551"/>
            <a:ext cx="2520282" cy="2426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9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colorTemperature colorTemp="7700"/>
                    </a14:imgEffect>
                    <a14:imgEffect>
                      <a14:saturation sat="5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zen_doc/758638/pub_5ab413b755bd23ececc8217f_5acb562cdd24841275b7f1e3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7523" r="30679" b="7838"/>
          <a:stretch/>
        </p:blipFill>
        <p:spPr bwMode="auto">
          <a:xfrm flipH="1">
            <a:off x="72946" y="2804718"/>
            <a:ext cx="23762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 rot="5112192">
            <a:off x="1826914" y="2317356"/>
            <a:ext cx="1621069" cy="2606218"/>
          </a:xfrm>
          <a:prstGeom prst="wedgeEllipseCallout">
            <a:avLst>
              <a:gd name="adj1" fmla="val 18399"/>
              <a:gd name="adj2" fmla="val 45553"/>
            </a:avLst>
          </a:prstGeom>
          <a:solidFill>
            <a:srgbClr val="F5BDE6"/>
          </a:solidFill>
          <a:ln w="28575">
            <a:solidFill>
              <a:srgbClr val="FAA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12379" y="3158800"/>
            <a:ext cx="2873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Узнать о  влиянии жевательной резинки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на окружающий мир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032" y="181415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О </a:t>
            </a:r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жевательной </a:t>
            </a: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резинке</a:t>
            </a:r>
            <a:endParaRPr lang="ru-RU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66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8324" y="3861047"/>
            <a:ext cx="720079" cy="80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pngkey.com/png/detail/586-5863925_bubble-gum-pose-bfdi-bubble-gum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9" b="94670" l="16707" r="84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4950" r="14705" b="3029"/>
          <a:stretch/>
        </p:blipFill>
        <p:spPr bwMode="auto">
          <a:xfrm>
            <a:off x="4087370" y="1215800"/>
            <a:ext cx="798205" cy="8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6071" y="2090268"/>
            <a:ext cx="720080" cy="7912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6254" y="2239685"/>
            <a:ext cx="11400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Цель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766191"/>
            <a:ext cx="1537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Задачи</a:t>
            </a:r>
            <a:endParaRPr lang="ru-RU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4964031" y="1249149"/>
            <a:ext cx="412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Выявить путем опроса у детей, что они знают о жевательной резинке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8403" y="2766117"/>
            <a:ext cx="4336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Привлечь родителей  к сбору информации возникновения жевательной резинки  и оказанию помощи в развивающей среде.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8296" y="2239685"/>
            <a:ext cx="433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Провести анкетирование родителей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16" descr="https://www.pngkey.com/png/detail/586-5863925_bubble-gum-pose-bfdi-bubble-gum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9" b="94670" l="16707" r="84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4950" r="14705" b="3029"/>
          <a:stretch/>
        </p:blipFill>
        <p:spPr bwMode="auto">
          <a:xfrm>
            <a:off x="4081172" y="2982452"/>
            <a:ext cx="741989" cy="7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07449" y="4023171"/>
            <a:ext cx="433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Узнать о свойствах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 жевательной резинки через экспериментальную деятельность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9" name="Picture 16" descr="https://www.pngkey.com/png/detail/586-5863925_bubble-gum-pose-bfdi-bubble-gum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9" b="94670" l="16707" r="84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4950" r="14705" b="3029"/>
          <a:stretch/>
        </p:blipFill>
        <p:spPr bwMode="auto">
          <a:xfrm>
            <a:off x="4094162" y="5687584"/>
            <a:ext cx="741989" cy="7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60935" y="4964305"/>
            <a:ext cx="433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Способствовать развитию  творческой деятельности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0853" y="4799523"/>
            <a:ext cx="717116" cy="7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52559" y="5710076"/>
            <a:ext cx="433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Создать 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Л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эпбук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 и напольную развивающую игру «Донеси жевательную резинку до урны»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24" name="Рисунок 23" descr="зеленый флаг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879" y="457793"/>
            <a:ext cx="6686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Анкетирование родителей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2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7" r="7246"/>
          <a:stretch/>
        </p:blipFill>
        <p:spPr>
          <a:xfrm flipH="1">
            <a:off x="3302426" y="4658134"/>
            <a:ext cx="2671179" cy="2000558"/>
          </a:xfrm>
          <a:prstGeom prst="round2DiagRect">
            <a:avLst>
              <a:gd name="adj1" fmla="val 35839"/>
              <a:gd name="adj2" fmla="val 308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3" y="4603109"/>
            <a:ext cx="2547364" cy="2055583"/>
          </a:xfrm>
          <a:prstGeom prst="round2DiagRect">
            <a:avLst>
              <a:gd name="adj1" fmla="val 3274"/>
              <a:gd name="adj2" fmla="val 373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10000" contrast="56000"/>
                    </a14:imgEffect>
                  </a14:imgLayer>
                </a14:imgProps>
              </a:ext>
            </a:extLst>
          </a:blip>
          <a:srcRect l="25027" t="6015" r="25541" b="18438"/>
          <a:stretch/>
        </p:blipFill>
        <p:spPr>
          <a:xfrm>
            <a:off x="260498" y="1196752"/>
            <a:ext cx="2054369" cy="1492361"/>
          </a:xfrm>
          <a:prstGeom prst="round2DiagRect">
            <a:avLst>
              <a:gd name="adj1" fmla="val 1745"/>
              <a:gd name="adj2" fmla="val 374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0345" y="81544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1 </a:t>
            </a:r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ЭТАП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12" name="Рисунок 11" descr="зеленый флаг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2220" r="4012"/>
          <a:stretch/>
        </p:blipFill>
        <p:spPr>
          <a:xfrm>
            <a:off x="270733" y="2952459"/>
            <a:ext cx="2062950" cy="1310589"/>
          </a:xfrm>
          <a:prstGeom prst="round2DiagRect">
            <a:avLst>
              <a:gd name="adj1" fmla="val 4596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71877290"/>
              </p:ext>
            </p:extLst>
          </p:nvPr>
        </p:nvGraphicFramePr>
        <p:xfrm>
          <a:off x="2403285" y="1020462"/>
          <a:ext cx="6642771" cy="356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20419" r="37215"/>
          <a:stretch/>
        </p:blipFill>
        <p:spPr>
          <a:xfrm>
            <a:off x="2233881" y="1042568"/>
            <a:ext cx="842080" cy="60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3303" r="41230" b="-362"/>
          <a:stretch/>
        </p:blipFill>
        <p:spPr>
          <a:xfrm>
            <a:off x="2509219" y="1484784"/>
            <a:ext cx="816643" cy="6373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6529" r="39453" b="6576"/>
          <a:stretch/>
        </p:blipFill>
        <p:spPr>
          <a:xfrm>
            <a:off x="2805874" y="2526491"/>
            <a:ext cx="648585" cy="5803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26667" r="39452" b="7939"/>
          <a:stretch/>
        </p:blipFill>
        <p:spPr>
          <a:xfrm>
            <a:off x="2765849" y="2028884"/>
            <a:ext cx="574585" cy="5206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t="22828" r="40146" b="6499"/>
          <a:stretch/>
        </p:blipFill>
        <p:spPr>
          <a:xfrm>
            <a:off x="2761654" y="3021104"/>
            <a:ext cx="628614" cy="5438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17398" r="47003"/>
          <a:stretch/>
        </p:blipFill>
        <p:spPr>
          <a:xfrm>
            <a:off x="2657305" y="3428999"/>
            <a:ext cx="539659" cy="65620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t="21830" r="49565" b="5602"/>
          <a:stretch/>
        </p:blipFill>
        <p:spPr>
          <a:xfrm>
            <a:off x="2317988" y="3916399"/>
            <a:ext cx="645275" cy="6175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65000"/>
                    </a14:imgEffect>
                    <a14:imgEffect>
                      <a14:brightnessContrast bright="2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>
          <a:xfrm>
            <a:off x="6372200" y="4658134"/>
            <a:ext cx="2545455" cy="2000558"/>
          </a:xfrm>
          <a:prstGeom prst="round2DiagRect">
            <a:avLst>
              <a:gd name="adj1" fmla="val 43698"/>
              <a:gd name="adj2" fmla="val 328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2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2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7" t="34373" r="37132"/>
          <a:stretch/>
        </p:blipFill>
        <p:spPr>
          <a:xfrm>
            <a:off x="305586" y="1294113"/>
            <a:ext cx="3176178" cy="2707463"/>
          </a:xfrm>
          <a:prstGeom prst="round2DiagRect">
            <a:avLst>
              <a:gd name="adj1" fmla="val 16667"/>
              <a:gd name="adj2" fmla="val 139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53249" y="68556"/>
            <a:ext cx="7614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Что мы узнали </a:t>
            </a:r>
            <a:b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о</a:t>
            </a:r>
            <a:r>
              <a:rPr lang="ru-RU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 </a:t>
            </a: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жевательной резинке?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sp>
        <p:nvSpPr>
          <p:cNvPr id="17" name="Овальная выноска 16"/>
          <p:cNvSpPr/>
          <p:nvPr/>
        </p:nvSpPr>
        <p:spPr>
          <a:xfrm>
            <a:off x="5998518" y="3228750"/>
            <a:ext cx="3009653" cy="2174374"/>
          </a:xfrm>
          <a:prstGeom prst="wedgeEllipseCallout">
            <a:avLst>
              <a:gd name="adj1" fmla="val -151330"/>
              <a:gd name="adj2" fmla="val -5043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ьная выноска 11"/>
          <p:cNvSpPr/>
          <p:nvPr/>
        </p:nvSpPr>
        <p:spPr>
          <a:xfrm>
            <a:off x="6099036" y="1072216"/>
            <a:ext cx="2855827" cy="2154315"/>
          </a:xfrm>
          <a:prstGeom prst="wedgeEllipseCallout">
            <a:avLst>
              <a:gd name="adj1" fmla="val -160870"/>
              <a:gd name="adj2" fmla="val 32011"/>
            </a:avLst>
          </a:prstGeom>
          <a:solidFill>
            <a:srgbClr val="FFE0D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 rot="20756544">
            <a:off x="3154635" y="1463484"/>
            <a:ext cx="3335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О создателях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и о первой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жевательной резинке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 flipH="1">
            <a:off x="3684191" y="4910585"/>
            <a:ext cx="3454969" cy="1849833"/>
          </a:xfrm>
          <a:prstGeom prst="wedgeEllipseCallout">
            <a:avLst>
              <a:gd name="adj1" fmla="val 69681"/>
              <a:gd name="adj2" fmla="val -136081"/>
            </a:avLst>
          </a:prstGeom>
          <a:solidFill>
            <a:srgbClr val="FFA7CB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356177">
            <a:off x="3304527" y="2825462"/>
            <a:ext cx="3482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Современный процесс изготовления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жевательной резинки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5493" y="3665068"/>
            <a:ext cx="1926815" cy="1301737"/>
          </a:xfrm>
          <a:prstGeom prst="round2DiagRect">
            <a:avLst>
              <a:gd name="adj1" fmla="val 26862"/>
              <a:gd name="adj2" fmla="val 260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pbs.twimg.com/media/C3F-8GxXgAEW40K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69" y="1451946"/>
            <a:ext cx="859341" cy="881967"/>
          </a:xfrm>
          <a:prstGeom prst="round2DiagRect">
            <a:avLst>
              <a:gd name="adj1" fmla="val 20102"/>
              <a:gd name="adj2" fmla="val 1288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https://www.billing4.net/img/images_2/interesnie-fakti-k-yubileyu-zhevatelnoj-rezinki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9" r="10810" b="20631"/>
          <a:stretch/>
        </p:blipFill>
        <p:spPr bwMode="auto">
          <a:xfrm>
            <a:off x="7638460" y="1451946"/>
            <a:ext cx="776237" cy="892378"/>
          </a:xfrm>
          <a:prstGeom prst="round2DiagRect">
            <a:avLst>
              <a:gd name="adj1" fmla="val 16667"/>
              <a:gd name="adj2" fmla="val 174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https://fsd.multiurok.ru/html/2016/12/25/s_585f450aa4145/img17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48962" r="26371" b="3788"/>
          <a:stretch/>
        </p:blipFill>
        <p:spPr bwMode="auto">
          <a:xfrm>
            <a:off x="4473039" y="5195522"/>
            <a:ext cx="1877271" cy="1279958"/>
          </a:xfrm>
          <a:prstGeom prst="round2DiagRect">
            <a:avLst>
              <a:gd name="adj1" fmla="val 26862"/>
              <a:gd name="adj2" fmla="val 260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ьная выноска 28"/>
          <p:cNvSpPr/>
          <p:nvPr/>
        </p:nvSpPr>
        <p:spPr>
          <a:xfrm flipH="1">
            <a:off x="99882" y="4891532"/>
            <a:ext cx="3042278" cy="1849833"/>
          </a:xfrm>
          <a:prstGeom prst="wedgeEllipseCallout">
            <a:avLst>
              <a:gd name="adj1" fmla="val -40705"/>
              <a:gd name="adj2" fmla="val -130106"/>
            </a:avLst>
          </a:prstGeom>
          <a:solidFill>
            <a:srgbClr val="99FF9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631473" y="4288529"/>
            <a:ext cx="3335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Мнение врачей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о жевательной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резинке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1" name="Picture 4" descr="https://mypresentation.ru/documents/450987c19e78817ac07a3a4eda5c2299/img1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7000"/>
                    </a14:imgEffect>
                    <a14:imgEffect>
                      <a14:brightnessContrast bright="1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20543" r="25249" b="24600"/>
          <a:stretch/>
        </p:blipFill>
        <p:spPr bwMode="auto">
          <a:xfrm>
            <a:off x="753249" y="5230910"/>
            <a:ext cx="1716189" cy="1209181"/>
          </a:xfrm>
          <a:prstGeom prst="round2DiagRect">
            <a:avLst>
              <a:gd name="adj1" fmla="val 16667"/>
              <a:gd name="adj2" fmla="val 1569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526950" y="2344705"/>
            <a:ext cx="975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Джон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Кертис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99056" y="2370565"/>
            <a:ext cx="134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Уильям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Ригли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13" name="Рисунок 1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88511" y="155992"/>
            <a:ext cx="58849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Интересные факты </a:t>
            </a:r>
            <a:b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о жевательной резинке</a:t>
            </a:r>
            <a:endParaRPr lang="ru-RU" sz="3200" dirty="0"/>
          </a:p>
        </p:txBody>
      </p:sp>
      <p:pic>
        <p:nvPicPr>
          <p:cNvPr id="15" name="Picture 2" descr="https://img-s3.onedio.com/id-56b080a3d581f41617c26667/rev-0/raw/s-911bc5a36e14bbc81b23b260fae9b7a5d98850a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632521" y="1326554"/>
            <a:ext cx="2870132" cy="2232248"/>
          </a:xfrm>
          <a:prstGeom prst="round2DiagRect">
            <a:avLst>
              <a:gd name="adj1" fmla="val 0"/>
              <a:gd name="adj2" fmla="val 351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fsd.multiurok.ru/html/2018/05/27/s_5b0aaa32762b4/img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3571" r="32745" b="4482"/>
          <a:stretch/>
        </p:blipFill>
        <p:spPr bwMode="auto">
          <a:xfrm>
            <a:off x="5796136" y="1326555"/>
            <a:ext cx="2880320" cy="2273834"/>
          </a:xfrm>
          <a:prstGeom prst="round2DiagRect">
            <a:avLst>
              <a:gd name="adj1" fmla="val 3598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un1-84.userapi.com/uHaH74aDYdY9DrRgoEjL3t8EPd_WKt0l1OLZIg/hPfB_0ps-C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6" r="22292" b="11974"/>
          <a:stretch/>
        </p:blipFill>
        <p:spPr bwMode="auto">
          <a:xfrm>
            <a:off x="533642" y="4362941"/>
            <a:ext cx="2971929" cy="2120282"/>
          </a:xfrm>
          <a:prstGeom prst="round2DiagRect">
            <a:avLst>
              <a:gd name="adj1" fmla="val 2979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14114"/>
          <a:stretch/>
        </p:blipFill>
        <p:spPr>
          <a:xfrm>
            <a:off x="3833516" y="2758689"/>
            <a:ext cx="1594934" cy="1904924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7" y="4244197"/>
            <a:ext cx="2811464" cy="1990402"/>
          </a:xfrm>
          <a:prstGeom prst="round2DiagRect">
            <a:avLst>
              <a:gd name="adj1" fmla="val 0"/>
              <a:gd name="adj2" fmla="val 353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68544" y="6319498"/>
            <a:ext cx="333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В Индии жуют бетель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088" y="3709454"/>
            <a:ext cx="356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Скульптуры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Маврицио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Савини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012" y="3719510"/>
            <a:ext cx="333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Стена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Маркет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 – театр в США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7957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Опытно-экспериментальная деятельность в группе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20345" y="81544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 ЭТАП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13" name="Рисунок 1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1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8" y="2399774"/>
            <a:ext cx="3425576" cy="2509420"/>
          </a:xfrm>
          <a:prstGeom prst="round2DiagRect">
            <a:avLst>
              <a:gd name="adj1" fmla="val 4306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19715" y="1608996"/>
            <a:ext cx="3013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Приятный, вкусный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запах 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и красивая упаковка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brightnessContrast bright="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4" r="19071"/>
          <a:stretch/>
        </p:blipFill>
        <p:spPr bwMode="auto">
          <a:xfrm>
            <a:off x="304033" y="2310334"/>
            <a:ext cx="1989530" cy="2438861"/>
          </a:xfrm>
          <a:prstGeom prst="round2DiagRect">
            <a:avLst>
              <a:gd name="adj1" fmla="val 0"/>
              <a:gd name="adj2" fmla="val 309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0887"/>
          <a:stretch/>
        </p:blipFill>
        <p:spPr bwMode="auto">
          <a:xfrm>
            <a:off x="2679414" y="2288825"/>
            <a:ext cx="2074651" cy="2481877"/>
          </a:xfrm>
          <a:prstGeom prst="round2DiagRect">
            <a:avLst>
              <a:gd name="adj1" fmla="val 2538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  <a14:imgEffect>
                      <a14:brightnessContrast bright="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7" b="11873"/>
          <a:stretch/>
        </p:blipFill>
        <p:spPr>
          <a:xfrm>
            <a:off x="1033423" y="5085184"/>
            <a:ext cx="2520279" cy="1490435"/>
          </a:xfrm>
          <a:prstGeom prst="round2DiagRect">
            <a:avLst>
              <a:gd name="adj1" fmla="val 16667"/>
              <a:gd name="adj2" fmla="val 1483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0592" y="1608996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  <a:ea typeface="Cambria Math" panose="02040503050406030204" pitchFamily="18" charset="0"/>
              </a:rPr>
              <a:t>Добавляем</a:t>
            </a:r>
            <a:r>
              <a:rPr lang="en-US" b="1" dirty="0">
                <a:latin typeface="Bahnschrift" panose="020B0502040204020203" pitchFamily="34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Bahnschrift" panose="020B0502040204020203" pitchFamily="34" charset="0"/>
                <a:ea typeface="Cambria Math" panose="02040503050406030204" pitchFamily="18" charset="0"/>
              </a:rPr>
              <a:t>разную </a:t>
            </a:r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жидкость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115">
            <a:off x="5513864" y="4980278"/>
            <a:ext cx="2779071" cy="198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8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3801" r="46660"/>
          <a:stretch/>
        </p:blipFill>
        <p:spPr>
          <a:xfrm rot="16200000">
            <a:off x="6857867" y="4652411"/>
            <a:ext cx="1197402" cy="2744799"/>
          </a:xfrm>
          <a:prstGeom prst="round2DiagRect">
            <a:avLst>
              <a:gd name="adj1" fmla="val 16667"/>
              <a:gd name="adj2" fmla="val 2031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63" y="1106730"/>
            <a:ext cx="3127571" cy="2205625"/>
          </a:xfrm>
          <a:prstGeom prst="round2DiagRect">
            <a:avLst>
              <a:gd name="adj1" fmla="val 3473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203697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Результаты экспериментов</a:t>
            </a:r>
            <a:endParaRPr lang="ru-RU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5"/>
          <a:stretch/>
        </p:blipFill>
        <p:spPr>
          <a:xfrm>
            <a:off x="415127" y="1068768"/>
            <a:ext cx="3412728" cy="2281550"/>
          </a:xfrm>
          <a:prstGeom prst="round2DiagRect">
            <a:avLst>
              <a:gd name="adj1" fmla="val 0"/>
              <a:gd name="adj2" fmla="val 4086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14147" r="12763" b="26123"/>
          <a:stretch/>
        </p:blipFill>
        <p:spPr>
          <a:xfrm>
            <a:off x="386807" y="5382550"/>
            <a:ext cx="2974443" cy="1316198"/>
          </a:xfrm>
          <a:prstGeom prst="round2DiagRect">
            <a:avLst>
              <a:gd name="adj1" fmla="val 16667"/>
              <a:gd name="adj2" fmla="val 137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11" name="Рисунок 10" descr="зеленый 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-1296" r="48713" b="763"/>
          <a:stretch/>
        </p:blipFill>
        <p:spPr>
          <a:xfrm rot="16200000">
            <a:off x="1327014" y="3096369"/>
            <a:ext cx="1008229" cy="306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86807" y="3497608"/>
            <a:ext cx="3276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Вода, металл и жевательная</a:t>
            </a:r>
            <a:b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 резинка 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0000" b="7132"/>
          <a:stretch/>
        </p:blipFill>
        <p:spPr>
          <a:xfrm rot="16200000">
            <a:off x="6728538" y="3159430"/>
            <a:ext cx="1252821" cy="293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582848" y="3493478"/>
            <a:ext cx="344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Жевательная резинка в пыли 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60" y="4030147"/>
            <a:ext cx="1949688" cy="265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77" y="1340768"/>
            <a:ext cx="1708372" cy="1429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4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285306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Результаты экспериментов</a:t>
            </a:r>
            <a:b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</a:br>
            <a:r>
              <a:rPr lang="ru-RU" sz="3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в домашних условиях</a:t>
            </a:r>
            <a:endParaRPr lang="ru-RU" sz="3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7" y="123691"/>
            <a:ext cx="774908" cy="744788"/>
          </a:xfrm>
          <a:prstGeom prst="rect">
            <a:avLst/>
          </a:prstGeom>
        </p:spPr>
      </p:pic>
      <p:pic>
        <p:nvPicPr>
          <p:cNvPr id="9" name="Рисунок 8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7256" y="123691"/>
            <a:ext cx="834004" cy="700224"/>
          </a:xfrm>
          <a:prstGeom prst="rect">
            <a:avLst/>
          </a:prstGeom>
        </p:spPr>
      </p:pic>
      <p:pic>
        <p:nvPicPr>
          <p:cNvPr id="10" name="Рисунок 9" descr="G:\жевательная резинка\фото Максим дома жвачка\IMG-20210420-WA00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1951" r="1111" b="8524"/>
          <a:stretch/>
        </p:blipFill>
        <p:spPr bwMode="auto">
          <a:xfrm rot="20945531">
            <a:off x="1280481" y="1683405"/>
            <a:ext cx="2791208" cy="4162218"/>
          </a:xfrm>
          <a:prstGeom prst="round2DiagRect">
            <a:avLst>
              <a:gd name="adj1" fmla="val 0"/>
              <a:gd name="adj2" fmla="val 242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G:\жевательная резинка\фото Максим дома жвачка\IMG-20210420-WA00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8712" r="7037" b="8291"/>
          <a:stretch/>
        </p:blipFill>
        <p:spPr bwMode="auto">
          <a:xfrm rot="544633">
            <a:off x="5564867" y="1602739"/>
            <a:ext cx="2702859" cy="4226173"/>
          </a:xfrm>
          <a:prstGeom prst="round2DiagRect">
            <a:avLst>
              <a:gd name="adj1" fmla="val 2575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5424" y="6124654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  <a:ea typeface="Cambria Math" panose="02040503050406030204" pitchFamily="18" charset="0"/>
              </a:rPr>
              <a:t>«Что будет, если сяду на жвачку?»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8420" y="6124654"/>
            <a:ext cx="248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«Ой, она прилипла!»</a:t>
            </a:r>
            <a:endParaRPr lang="ru-RU" b="1" dirty="0">
              <a:latin typeface="Bahnschrift" panose="020B0502040204020203" pitchFamily="34" charset="0"/>
              <a:ea typeface="Cambria Math" panose="02040503050406030204" pitchFamily="18" charset="0"/>
            </a:endParaRPr>
          </a:p>
        </p:txBody>
      </p:sp>
      <p:sp>
        <p:nvSpPr>
          <p:cNvPr id="4" name="Сердце 3"/>
          <p:cNvSpPr/>
          <p:nvPr/>
        </p:nvSpPr>
        <p:spPr>
          <a:xfrm rot="18149462">
            <a:off x="5799487" y="4287533"/>
            <a:ext cx="854642" cy="648072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62152" y="4430074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ahnschrift" panose="020B0502040204020203" pitchFamily="34" charset="0"/>
                <a:ea typeface="Cambria Math" panose="02040503050406030204" pitchFamily="18" charset="0"/>
              </a:rPr>
              <a:t>Ой!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8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7878</TotalTime>
  <Words>308</Words>
  <Application>Microsoft Office PowerPoint</Application>
  <PresentationFormat>Экран (4:3)</PresentationFormat>
  <Paragraphs>79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228</cp:revision>
  <dcterms:created xsi:type="dcterms:W3CDTF">2021-04-20T11:14:44Z</dcterms:created>
  <dcterms:modified xsi:type="dcterms:W3CDTF">2021-05-20T09:18:52Z</dcterms:modified>
</cp:coreProperties>
</file>