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1" r:id="rId2"/>
    <p:sldId id="260" r:id="rId3"/>
    <p:sldId id="275" r:id="rId4"/>
    <p:sldId id="270" r:id="rId5"/>
    <p:sldId id="269" r:id="rId6"/>
    <p:sldId id="274" r:id="rId7"/>
    <p:sldId id="268" r:id="rId8"/>
    <p:sldId id="276" r:id="rId9"/>
    <p:sldId id="267" r:id="rId10"/>
    <p:sldId id="27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332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71845-A4B7-4FC3-8191-9F06778B8382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88F2C-9933-4241-ADF1-43F7C0248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25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6AAA-E0E4-4C50-9D6D-F41AB5BE3EF3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023-F7B5-49A3-9FF8-AD10BFEF7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39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6AAA-E0E4-4C50-9D6D-F41AB5BE3EF3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023-F7B5-49A3-9FF8-AD10BFEF7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21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6AAA-E0E4-4C50-9D6D-F41AB5BE3EF3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023-F7B5-49A3-9FF8-AD10BFEF7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27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6AAA-E0E4-4C50-9D6D-F41AB5BE3EF3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023-F7B5-49A3-9FF8-AD10BFEF7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0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6AAA-E0E4-4C50-9D6D-F41AB5BE3EF3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023-F7B5-49A3-9FF8-AD10BFEF7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20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6AAA-E0E4-4C50-9D6D-F41AB5BE3EF3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023-F7B5-49A3-9FF8-AD10BFEF7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9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6AAA-E0E4-4C50-9D6D-F41AB5BE3EF3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023-F7B5-49A3-9FF8-AD10BFEF7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79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6AAA-E0E4-4C50-9D6D-F41AB5BE3EF3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023-F7B5-49A3-9FF8-AD10BFEF7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44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6AAA-E0E4-4C50-9D6D-F41AB5BE3EF3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023-F7B5-49A3-9FF8-AD10BFEF7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29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6AAA-E0E4-4C50-9D6D-F41AB5BE3EF3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023-F7B5-49A3-9FF8-AD10BFEF7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203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6AAA-E0E4-4C50-9D6D-F41AB5BE3EF3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023-F7B5-49A3-9FF8-AD10BFEF7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98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16AAA-E0E4-4C50-9D6D-F41AB5BE3EF3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30023-F7B5-49A3-9FF8-AD10BFEF7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21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382" y="157018"/>
            <a:ext cx="115916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>Государственное бюджетное дошкольное образовательное учреждение </a:t>
            </a:r>
            <a:endParaRPr lang="ru-RU" sz="1600" b="1" dirty="0" smtClean="0">
              <a:solidFill>
                <a:schemeClr val="tx2"/>
              </a:solidFill>
              <a:latin typeface="Arial Black" panose="020B0A04020102020204" pitchFamily="34" charset="0"/>
              <a:ea typeface="STXihei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>Центр </a:t>
            </a:r>
            <a:r>
              <a:rPr lang="ru-RU" sz="1600" b="1" dirty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>развития ребенка </a:t>
            </a:r>
            <a:r>
              <a:rPr lang="ru-RU" sz="1600" b="1" dirty="0" smtClean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> -  </a:t>
            </a:r>
            <a:r>
              <a:rPr lang="ru-RU" sz="1600" b="1" dirty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>детский сад № 48 Красносельского района </a:t>
            </a:r>
            <a:r>
              <a:rPr lang="ru-RU" sz="1600" b="1" dirty="0" smtClean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>Санкт-Петербурга</a:t>
            </a:r>
            <a:endParaRPr lang="ru-RU" sz="800" b="1" dirty="0" smtClean="0">
              <a:solidFill>
                <a:schemeClr val="tx2"/>
              </a:solidFill>
              <a:latin typeface="Arial Black" panose="020B0A04020102020204" pitchFamily="34" charset="0"/>
              <a:ea typeface="STXihei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>Подготовительная</a:t>
            </a:r>
            <a:r>
              <a:rPr lang="en-US" sz="1600" b="1" dirty="0" smtClean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>к школе  группа </a:t>
            </a:r>
            <a:r>
              <a:rPr lang="ru-RU" sz="1600" b="1" dirty="0" smtClean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>№4 «Радость»</a:t>
            </a: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>«К ЗДОРОВОЙ СЕМЬЕ ЧЕРЕЗ ДЕТСКИЙ САД»</a:t>
            </a:r>
            <a:endParaRPr lang="ru-RU" sz="1600" b="1" dirty="0">
              <a:latin typeface="Arial Black" panose="020B0A04020102020204" pitchFamily="34" charset="0"/>
              <a:ea typeface="STXihei" panose="02010600040101010101" pitchFamily="2" charset="-12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69163" y="1582341"/>
            <a:ext cx="7084291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Arial Black" panose="020B0A04020102020204" pitchFamily="34" charset="0"/>
              </a:rPr>
              <a:t>Номинация : </a:t>
            </a:r>
            <a:endParaRPr lang="ru-RU" b="1" u="sng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"</a:t>
            </a:r>
            <a:r>
              <a:rPr lang="ru-RU" dirty="0">
                <a:solidFill>
                  <a:srgbClr val="000000"/>
                </a:solidFill>
                <a:latin typeface="Arial Black" panose="020B0A04020102020204" pitchFamily="34" charset="0"/>
              </a:rPr>
              <a:t>Ценностный подход в воспитании детей»</a:t>
            </a:r>
          </a:p>
          <a:p>
            <a:endParaRPr lang="ru-RU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r>
              <a:rPr lang="ru-RU" b="1" u="sng" dirty="0">
                <a:solidFill>
                  <a:srgbClr val="002060"/>
                </a:solidFill>
                <a:latin typeface="Arial Black" panose="020B0A04020102020204" pitchFamily="34" charset="0"/>
              </a:rPr>
              <a:t>Название проекта: </a:t>
            </a:r>
            <a:endParaRPr lang="ru-RU" b="1" u="sng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Arial Black" panose="020B0A04020102020204" pitchFamily="34" charset="0"/>
              </a:rPr>
              <a:t>Тропинка доброты»</a:t>
            </a:r>
          </a:p>
          <a:p>
            <a:endParaRPr lang="ru-RU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r>
              <a:rPr lang="ru-RU" b="1" u="sng" dirty="0">
                <a:solidFill>
                  <a:srgbClr val="002060"/>
                </a:solidFill>
                <a:latin typeface="Arial Black" panose="020B0A04020102020204" pitchFamily="34" charset="0"/>
              </a:rPr>
              <a:t>Авторы проекта: </a:t>
            </a:r>
            <a:endParaRPr lang="ru-RU" b="1" u="sng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1700" dirty="0" err="1" smtClean="0">
                <a:latin typeface="Arial Black" panose="020B0A04020102020204" pitchFamily="34" charset="0"/>
              </a:rPr>
              <a:t>Городнова</a:t>
            </a:r>
            <a:r>
              <a:rPr lang="ru-RU" sz="1700" dirty="0" smtClean="0">
                <a:latin typeface="Arial Black" panose="020B0A04020102020204" pitchFamily="34" charset="0"/>
              </a:rPr>
              <a:t> </a:t>
            </a:r>
            <a:r>
              <a:rPr lang="ru-RU" sz="1700" dirty="0">
                <a:latin typeface="Arial Black" panose="020B0A04020102020204" pitchFamily="34" charset="0"/>
              </a:rPr>
              <a:t>Мария Сергеевна, </a:t>
            </a:r>
            <a:r>
              <a:rPr lang="ru-RU" sz="1700" dirty="0" smtClean="0">
                <a:latin typeface="Arial Black" panose="020B0A04020102020204" pitchFamily="34" charset="0"/>
              </a:rPr>
              <a:t>воспитатель</a:t>
            </a:r>
          </a:p>
          <a:p>
            <a:r>
              <a:rPr lang="ru-RU" sz="1700" dirty="0" smtClean="0">
                <a:latin typeface="Arial Black" panose="020B0A04020102020204" pitchFamily="34" charset="0"/>
              </a:rPr>
              <a:t>Назарова </a:t>
            </a:r>
            <a:r>
              <a:rPr lang="ru-RU" sz="1700" dirty="0">
                <a:latin typeface="Arial Black" panose="020B0A04020102020204" pitchFamily="34" charset="0"/>
              </a:rPr>
              <a:t>Ольга Викторовна, воспитатель</a:t>
            </a:r>
          </a:p>
          <a:p>
            <a:r>
              <a:rPr lang="ru-RU" sz="1700" dirty="0" smtClean="0">
                <a:latin typeface="Arial Black" panose="020B0A04020102020204" pitchFamily="34" charset="0"/>
              </a:rPr>
              <a:t>Суханова </a:t>
            </a:r>
            <a:r>
              <a:rPr lang="ru-RU" sz="1700" dirty="0">
                <a:latin typeface="Arial Black" panose="020B0A04020102020204" pitchFamily="34" charset="0"/>
              </a:rPr>
              <a:t>Маргарита Александровна, педагог-психолог</a:t>
            </a:r>
          </a:p>
          <a:p>
            <a:r>
              <a:rPr lang="ru-RU" sz="1700" dirty="0" smtClean="0">
                <a:latin typeface="Arial Black" panose="020B0A04020102020204" pitchFamily="34" charset="0"/>
              </a:rPr>
              <a:t>Портнова </a:t>
            </a:r>
            <a:r>
              <a:rPr lang="ru-RU" sz="1700" dirty="0">
                <a:latin typeface="Arial Black" panose="020B0A04020102020204" pitchFamily="34" charset="0"/>
              </a:rPr>
              <a:t>Ольга Александровна, </a:t>
            </a:r>
            <a:r>
              <a:rPr lang="ru-RU" sz="1700" dirty="0" smtClean="0">
                <a:latin typeface="Arial Black" panose="020B0A04020102020204" pitchFamily="34" charset="0"/>
              </a:rPr>
              <a:t>учитель-логопед</a:t>
            </a:r>
            <a:endParaRPr lang="ru-RU" sz="1700" dirty="0">
              <a:latin typeface="Arial Black" panose="020B0A04020102020204" pitchFamily="34" charset="0"/>
            </a:endParaRPr>
          </a:p>
        </p:txBody>
      </p:sp>
      <p:pic>
        <p:nvPicPr>
          <p:cNvPr id="3" name="detskaja-doroga-dobra-(megapesni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8602" y="208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382" y="157018"/>
            <a:ext cx="11591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>Государственное бюджетное дошкольное образовательное учреждение Центр развития ребенка -  детский сад № 48 Красносельского района </a:t>
            </a:r>
            <a:r>
              <a:rPr lang="ru-RU" b="1" dirty="0" smtClean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>Санкт-Петербурга</a:t>
            </a:r>
            <a:endParaRPr lang="ru-RU" sz="900" b="1" dirty="0" smtClean="0">
              <a:solidFill>
                <a:schemeClr val="tx2"/>
              </a:solidFill>
              <a:latin typeface="Arial Black" panose="020B0A04020102020204" pitchFamily="34" charset="0"/>
              <a:ea typeface="STXihei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>Подготовительная</a:t>
            </a:r>
            <a:r>
              <a:rPr lang="en-US" b="1" dirty="0" smtClean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2"/>
                </a:solidFill>
                <a:latin typeface="Arial Black" panose="020B0A04020102020204" pitchFamily="34" charset="0"/>
                <a:ea typeface="STXihei" panose="02010600040101010101" pitchFamily="2" charset="-122"/>
                <a:cs typeface="Times New Roman" panose="02020603050405020304" pitchFamily="18" charset="0"/>
              </a:rPr>
              <a:t>к школе  группа « «Радость»</a:t>
            </a:r>
            <a:endParaRPr lang="ru-RU" b="1" dirty="0">
              <a:latin typeface="Arial Black" panose="020B0A04020102020204" pitchFamily="34" charset="0"/>
              <a:ea typeface="STXihei" panose="02010600040101010101" pitchFamily="2" charset="-12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69163" y="1582341"/>
            <a:ext cx="708429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u="sng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b="1" u="sng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Номинация </a:t>
            </a:r>
            <a:r>
              <a:rPr lang="ru-RU" b="1" u="sng" dirty="0">
                <a:solidFill>
                  <a:srgbClr val="002060"/>
                </a:solidFill>
                <a:latin typeface="Arial Black" panose="020B0A04020102020204" pitchFamily="34" charset="0"/>
              </a:rPr>
              <a:t>: </a:t>
            </a:r>
            <a:endParaRPr lang="ru-RU" b="1" u="sng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"</a:t>
            </a:r>
            <a:r>
              <a:rPr lang="ru-RU" dirty="0">
                <a:solidFill>
                  <a:srgbClr val="000000"/>
                </a:solidFill>
                <a:latin typeface="Arial Black" panose="020B0A04020102020204" pitchFamily="34" charset="0"/>
              </a:rPr>
              <a:t>Ценностный подход в воспитании детей»</a:t>
            </a:r>
          </a:p>
          <a:p>
            <a:endParaRPr lang="ru-RU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r>
              <a:rPr lang="ru-RU" b="1" u="sng" dirty="0">
                <a:solidFill>
                  <a:srgbClr val="002060"/>
                </a:solidFill>
                <a:latin typeface="Arial Black" panose="020B0A04020102020204" pitchFamily="34" charset="0"/>
              </a:rPr>
              <a:t>Название проекта: </a:t>
            </a:r>
            <a:endParaRPr lang="ru-RU" b="1" u="sng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Arial Black" panose="020B0A04020102020204" pitchFamily="34" charset="0"/>
              </a:rPr>
              <a:t>Тропинка доброты»</a:t>
            </a:r>
          </a:p>
          <a:p>
            <a:endParaRPr lang="ru-RU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r>
              <a:rPr lang="ru-RU" b="1" u="sng" dirty="0">
                <a:solidFill>
                  <a:srgbClr val="002060"/>
                </a:solidFill>
                <a:latin typeface="Arial Black" panose="020B0A04020102020204" pitchFamily="34" charset="0"/>
              </a:rPr>
              <a:t>Авторы проекта: </a:t>
            </a:r>
            <a:endParaRPr lang="ru-RU" b="1" u="sng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1700" dirty="0" err="1" smtClean="0">
                <a:latin typeface="Arial Black" panose="020B0A04020102020204" pitchFamily="34" charset="0"/>
              </a:rPr>
              <a:t>Городнова</a:t>
            </a:r>
            <a:r>
              <a:rPr lang="ru-RU" sz="1700" dirty="0" smtClean="0">
                <a:latin typeface="Arial Black" panose="020B0A04020102020204" pitchFamily="34" charset="0"/>
              </a:rPr>
              <a:t> </a:t>
            </a:r>
            <a:r>
              <a:rPr lang="ru-RU" sz="1700" dirty="0">
                <a:latin typeface="Arial Black" panose="020B0A04020102020204" pitchFamily="34" charset="0"/>
              </a:rPr>
              <a:t>Мария Сергеевна, </a:t>
            </a:r>
            <a:r>
              <a:rPr lang="ru-RU" sz="1700" dirty="0" smtClean="0">
                <a:latin typeface="Arial Black" panose="020B0A04020102020204" pitchFamily="34" charset="0"/>
              </a:rPr>
              <a:t>воспитатель</a:t>
            </a:r>
          </a:p>
          <a:p>
            <a:r>
              <a:rPr lang="ru-RU" sz="1700" dirty="0" smtClean="0">
                <a:latin typeface="Arial Black" panose="020B0A04020102020204" pitchFamily="34" charset="0"/>
              </a:rPr>
              <a:t>Назарова </a:t>
            </a:r>
            <a:r>
              <a:rPr lang="ru-RU" sz="1700" dirty="0">
                <a:latin typeface="Arial Black" panose="020B0A04020102020204" pitchFamily="34" charset="0"/>
              </a:rPr>
              <a:t>Ольга Викторовна, воспитатель</a:t>
            </a:r>
          </a:p>
          <a:p>
            <a:r>
              <a:rPr lang="ru-RU" sz="1700" dirty="0" smtClean="0">
                <a:latin typeface="Arial Black" panose="020B0A04020102020204" pitchFamily="34" charset="0"/>
              </a:rPr>
              <a:t>Суханова </a:t>
            </a:r>
            <a:r>
              <a:rPr lang="ru-RU" sz="1700" dirty="0">
                <a:latin typeface="Arial Black" panose="020B0A04020102020204" pitchFamily="34" charset="0"/>
              </a:rPr>
              <a:t>Маргарита Александровна, педагог-психолог</a:t>
            </a:r>
          </a:p>
          <a:p>
            <a:r>
              <a:rPr lang="ru-RU" sz="1700" dirty="0" smtClean="0">
                <a:latin typeface="Arial Black" panose="020B0A04020102020204" pitchFamily="34" charset="0"/>
              </a:rPr>
              <a:t>Портнова </a:t>
            </a:r>
            <a:r>
              <a:rPr lang="ru-RU" sz="1700" dirty="0">
                <a:latin typeface="Arial Black" panose="020B0A04020102020204" pitchFamily="34" charset="0"/>
              </a:rPr>
              <a:t>Ольга Александровна, </a:t>
            </a:r>
            <a:r>
              <a:rPr lang="ru-RU" sz="1700" dirty="0" smtClean="0">
                <a:latin typeface="Arial Black" panose="020B0A04020102020204" pitchFamily="34" charset="0"/>
              </a:rPr>
              <a:t>учитель-логопед</a:t>
            </a:r>
            <a:endParaRPr lang="ru-RU" sz="17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9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an dir="u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6609" y="0"/>
            <a:ext cx="36552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Цель проекта: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9014" y="1581880"/>
            <a:ext cx="41857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Задачи проекта: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52" name="Picture 4" descr="https://static.tildacdn.com/tild3230-6531-4863-b734-363934396234/hotpngcom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0" y="1"/>
            <a:ext cx="2660072" cy="177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3-us-west-1.amazonaws.com/webofficevideos/stockphotos/3dManCharacter/man-with-check-sign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974" y="2530764"/>
            <a:ext cx="3463039" cy="34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40065" y="13023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77643" y="655996"/>
            <a:ext cx="9549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Создание </a:t>
            </a:r>
            <a:r>
              <a:rPr lang="ru-RU" b="1" dirty="0"/>
              <a:t>условий для духовно-нравственного воспитания подрастающего поколения по средствам </a:t>
            </a:r>
            <a:r>
              <a:rPr lang="ru-RU" b="1" dirty="0" smtClean="0"/>
              <a:t>создания социально-педагогической </a:t>
            </a:r>
            <a:r>
              <a:rPr lang="ru-RU" b="1" dirty="0"/>
              <a:t>среды и работы с семьей, ориентированной на традиционные культурные ценности</a:t>
            </a:r>
            <a:r>
              <a:rPr lang="ru-RU" b="1" dirty="0" smtClean="0"/>
              <a:t>. </a:t>
            </a:r>
            <a:r>
              <a:rPr lang="ru-RU" b="1" dirty="0" smtClean="0"/>
              <a:t>Углубление представлений </a:t>
            </a:r>
            <a:r>
              <a:rPr lang="ru-RU" b="1" dirty="0"/>
              <a:t>детей о доброте как о ценном, неотъемлемом качестве человека. </a:t>
            </a:r>
            <a:endParaRPr lang="ru-RU" b="1" dirty="0"/>
          </a:p>
          <a:p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49063" y="2438431"/>
            <a:ext cx="88136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ru-RU" b="1" dirty="0" smtClean="0"/>
              <a:t>Воспитывать доброжелательное отношение </a:t>
            </a:r>
            <a:r>
              <a:rPr lang="ru-RU" b="1" dirty="0"/>
              <a:t>к людям, </a:t>
            </a:r>
            <a:r>
              <a:rPr lang="ru-RU" b="1" dirty="0" smtClean="0"/>
              <a:t>уважение </a:t>
            </a:r>
            <a:r>
              <a:rPr lang="ru-RU" b="1" dirty="0"/>
              <a:t>к старшим, </a:t>
            </a:r>
            <a:endParaRPr lang="ru-RU" b="1" dirty="0" smtClean="0"/>
          </a:p>
          <a:p>
            <a:pPr fontAlgn="base"/>
            <a:r>
              <a:rPr lang="ru-RU" b="1" dirty="0" smtClean="0"/>
              <a:t>дружеские взаимоотношения </a:t>
            </a:r>
            <a:r>
              <a:rPr lang="ru-RU" b="1" dirty="0"/>
              <a:t>со сверстниками, </a:t>
            </a:r>
            <a:r>
              <a:rPr lang="ru-RU" b="1" dirty="0" smtClean="0"/>
              <a:t>заботливое отношение </a:t>
            </a:r>
            <a:r>
              <a:rPr lang="ru-RU" b="1" dirty="0"/>
              <a:t>к малышам. </a:t>
            </a:r>
          </a:p>
          <a:p>
            <a:endParaRPr lang="ru-RU" b="1" dirty="0"/>
          </a:p>
          <a:p>
            <a:endParaRPr lang="ru-RU" dirty="0"/>
          </a:p>
          <a:p>
            <a:endParaRPr lang="ru-RU" b="1" dirty="0"/>
          </a:p>
          <a:p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49063" y="3277205"/>
            <a:ext cx="898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ru-RU" b="1" dirty="0" smtClean="0"/>
              <a:t>Развивать эмоциональную отзывчивость, умение различать </a:t>
            </a:r>
            <a:r>
              <a:rPr lang="ru-RU" b="1" dirty="0"/>
              <a:t>настроение </a:t>
            </a:r>
            <a:endParaRPr lang="ru-RU" b="1" dirty="0" smtClean="0"/>
          </a:p>
          <a:p>
            <a:pPr fontAlgn="base"/>
            <a:r>
              <a:rPr lang="ru-RU" b="1" dirty="0" smtClean="0"/>
              <a:t>и </a:t>
            </a:r>
            <a:r>
              <a:rPr lang="ru-RU" b="1" dirty="0"/>
              <a:t>эмоциональное состояние окружающих людей и учитывать это в своем поведении.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35213" y="3990032"/>
            <a:ext cx="92467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ru-RU" b="1" dirty="0" smtClean="0"/>
              <a:t>Воспитывать культуру </a:t>
            </a:r>
            <a:r>
              <a:rPr lang="ru-RU" b="1" dirty="0"/>
              <a:t>поведения и общения, привычки следовать правилам культуры, </a:t>
            </a:r>
            <a:endParaRPr lang="ru-RU" b="1" dirty="0" smtClean="0"/>
          </a:p>
          <a:p>
            <a:pPr fontAlgn="base"/>
            <a:r>
              <a:rPr lang="ru-RU" b="1" dirty="0" smtClean="0"/>
              <a:t>быть </a:t>
            </a:r>
            <a:r>
              <a:rPr lang="ru-RU" b="1" dirty="0"/>
              <a:t>вежливым по отношению к людям, сдерживать непосредственные </a:t>
            </a:r>
            <a:r>
              <a:rPr lang="ru-RU" b="1" dirty="0" smtClean="0"/>
              <a:t>эмоциональные</a:t>
            </a:r>
          </a:p>
          <a:p>
            <a:pPr fontAlgn="base"/>
            <a:r>
              <a:rPr lang="ru-RU" b="1" dirty="0" smtClean="0"/>
              <a:t> </a:t>
            </a:r>
            <a:r>
              <a:rPr lang="ru-RU" b="1" dirty="0"/>
              <a:t>побуждения, если они приносят неудобство окружающим. </a:t>
            </a:r>
          </a:p>
          <a:p>
            <a:pPr fontAlgn="base"/>
            <a:r>
              <a:rPr lang="ru-RU" b="1" dirty="0"/>
              <a:t>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49063" y="5100539"/>
            <a:ext cx="9753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ru-RU" b="1" dirty="0"/>
              <a:t>Воспитывать гуманное эмоционально-положительное, бережное отношение к миру природы </a:t>
            </a:r>
            <a:endParaRPr lang="ru-RU" b="1" dirty="0" smtClean="0"/>
          </a:p>
          <a:p>
            <a:pPr fontAlgn="base"/>
            <a:r>
              <a:rPr lang="ru-RU" b="1" dirty="0" smtClean="0"/>
              <a:t>и окружающему миру </a:t>
            </a:r>
            <a:r>
              <a:rPr lang="ru-RU" b="1" dirty="0"/>
              <a:t>в целом.  </a:t>
            </a:r>
          </a:p>
        </p:txBody>
      </p:sp>
    </p:spTree>
    <p:extLst>
      <p:ext uri="{BB962C8B-B14F-4D97-AF65-F5344CB8AC3E}">
        <p14:creationId xmlns:p14="http://schemas.microsoft.com/office/powerpoint/2010/main" val="2950831935"/>
      </p:ext>
    </p:extLst>
  </p:cSld>
  <p:clrMapOvr>
    <a:masterClrMapping/>
  </p:clrMapOvr>
  <p:transition spd="med" advClick="0" advTm="1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2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90660" y="1642708"/>
            <a:ext cx="4673600" cy="24622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2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«Для </a:t>
            </a:r>
            <a:r>
              <a:rPr lang="ru-RU" sz="2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добрых дел не надо серебра... </a:t>
            </a:r>
            <a:endParaRPr lang="ru-RU" sz="2200" b="1" dirty="0" smtClean="0">
              <a:ln w="9525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ProximaNova"/>
            </a:endParaRPr>
          </a:p>
          <a:p>
            <a:pPr algn="ctr"/>
            <a:r>
              <a:rPr lang="ru-RU" sz="22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Не </a:t>
            </a:r>
            <a:r>
              <a:rPr lang="ru-RU" sz="2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надо ни богатства и ни злата... </a:t>
            </a:r>
            <a:endParaRPr lang="ru-RU" sz="2200" b="1" dirty="0" smtClean="0">
              <a:ln w="9525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ProximaNova"/>
            </a:endParaRPr>
          </a:p>
          <a:p>
            <a:pPr algn="ctr"/>
            <a:r>
              <a:rPr lang="ru-RU" sz="22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А </a:t>
            </a:r>
            <a:r>
              <a:rPr lang="ru-RU" sz="2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надо, чтоб душа была щедра... </a:t>
            </a:r>
            <a:endParaRPr lang="ru-RU" sz="2200" b="1" dirty="0" smtClean="0">
              <a:ln w="9525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ProximaNova"/>
            </a:endParaRPr>
          </a:p>
          <a:p>
            <a:pPr algn="ctr"/>
            <a:r>
              <a:rPr lang="ru-RU" sz="22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И </a:t>
            </a:r>
            <a:r>
              <a:rPr lang="ru-RU" sz="2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добротой и верою </a:t>
            </a:r>
            <a:r>
              <a:rPr lang="ru-RU" sz="22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богата...»</a:t>
            </a:r>
            <a:endParaRPr lang="ru-RU" sz="2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 descr="https://sun9-26.userapi.com/impg/fXn4GlCtUp6ehMtUCNDvbBk8YoWGfsTlVrqFjg/vl31wFzb_Jc.jpg?size=1280x960&amp;quality=96&amp;sign=98757c79fb7ba73b6dec181d473f8478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6" y="362830"/>
            <a:ext cx="3601289" cy="2866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https://sun9-57.userapi.com/impg/BDNCd7rDsTpujG3uMd_9DMtxm9SeRTqi_P9Iwg/MjyPy_FtwKM.jpg?size=1280x960&amp;quality=96&amp;sign=31681fd027c726b3ff5d080b1924bcc7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767" y="442557"/>
            <a:ext cx="3802037" cy="2866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https://sun9-66.userapi.com/impg/lHMHJBMilej8aRFhBTUGai8A79lWCuzn1QBsLw/bas0ae5KMiw.jpg?size=1280x960&amp;quality=96&amp;sign=ab7d127f92cd66465da230234e3465f9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4" y="3830924"/>
            <a:ext cx="3658394" cy="283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https://sun9-24.userapi.com/impg/fcW4zZogLgR3brWesBaB52wJ-FYvQ6rNXspwaA/n70CdY7TO20.jpg?size=1280x960&amp;quality=96&amp;sign=59028bd1d7cd4bcb496f3ae0e3e658de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767" y="3808276"/>
            <a:ext cx="3802036" cy="2884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ttps://sun9-54.userapi.com/impg/45JDhvXlZDdKGmpbZT7LTR6KfOavXOcfotj77A/s3u9W7RvT6g.jpg?size=960x1280&amp;quality=96&amp;sign=07a1a7659cb490bcc116f0eb1d1088cf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47" y="1429667"/>
            <a:ext cx="3930260" cy="5240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Рисунок 7" descr="https://i.pinimg.com/originals/10/6f/28/106f28eee200fcb2c2f8adb9d71f6bfa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952" y="11612"/>
            <a:ext cx="1023815" cy="1387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797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9000">
        <p15:prstTrans prst="pageCurlDouble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8655" y="131108"/>
            <a:ext cx="8331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Желаем вам улыбок и любви,</a:t>
            </a:r>
          </a:p>
          <a:p>
            <a:pPr algn="ctr"/>
            <a:r>
              <a:rPr lang="ru-RU" sz="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Пусть в семьях ваших мир продлится вечно!</a:t>
            </a:r>
          </a:p>
          <a:p>
            <a:pPr algn="ctr"/>
            <a:r>
              <a:rPr lang="ru-RU" sz="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Пусть излучают свет все ваши дни</a:t>
            </a:r>
          </a:p>
          <a:p>
            <a:pPr algn="ctr"/>
            <a:r>
              <a:rPr lang="ru-RU" sz="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И дарят радость жизни бесконечно</a:t>
            </a:r>
            <a:r>
              <a:rPr lang="ru-RU" sz="20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!</a:t>
            </a:r>
            <a:endParaRPr lang="ru-RU" sz="2000" b="1" i="0" dirty="0">
              <a:ln w="9525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ProximaNova"/>
            </a:endParaRPr>
          </a:p>
        </p:txBody>
      </p:sp>
      <p:pic>
        <p:nvPicPr>
          <p:cNvPr id="3" name="Рисунок 2" descr="https://sun9-65.userapi.com/impg/6NkRc1fBGC7ToVKbfQhw1lfs8SKQKZ5vjJQeUA/nxUamUECW18.jpg?size=2560x1704&amp;quality=96&amp;sign=6b22285ea83c3951acfef4bbbb4721d1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59" b="14809"/>
          <a:stretch/>
        </p:blipFill>
        <p:spPr bwMode="auto">
          <a:xfrm>
            <a:off x="7803168" y="1483401"/>
            <a:ext cx="4120608" cy="2770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sun9-44.userapi.com/impg/oXxOYwZKn3KqJ203HmfsJKktsZRZFWx9QhpgoQ/dQ9vtddihhs.jpg?size=2560x1704&amp;quality=96&amp;sign=1206e2a34f13bb1adcc2d9354ec05b89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b="9026"/>
          <a:stretch/>
        </p:blipFill>
        <p:spPr bwMode="auto">
          <a:xfrm>
            <a:off x="7343750" y="3867912"/>
            <a:ext cx="4136525" cy="2865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ivkos\AppData\Local\Temp\AweZip\Temp1\AweZip2\DSC0469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6" b="11890"/>
          <a:stretch/>
        </p:blipFill>
        <p:spPr bwMode="auto">
          <a:xfrm>
            <a:off x="237743" y="1454547"/>
            <a:ext cx="3995679" cy="2799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40.userapi.com/impg/Cg1Rz2SWgDQS4RvcTZOs6DYiJxly3ahW-WsQoQ/e5zGrJfIQ1w.jpg?size=2560x1704&amp;quality=96&amp;sign=7c7eec7d762ac6cbd6ab7e35c2475063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1" y="3950208"/>
            <a:ext cx="4102335" cy="2783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https://sun9-14.userapi.com/impg/05WCDLNwVfUjDEPVquFcRRu1B4--ZaysiOHvbQ/9INz_F8No6s.jpg?size=2560x1704&amp;quality=96&amp;sign=39e257b0c70b36c0fc56e28d150bb1b5&amp;type=album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b="11846"/>
          <a:stretch/>
        </p:blipFill>
        <p:spPr bwMode="auto">
          <a:xfrm>
            <a:off x="1802201" y="1146771"/>
            <a:ext cx="8219624" cy="5586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11964" y="68770"/>
            <a:ext cx="70000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Праздник Осени в русско-народном стиле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«Добро творить – себя веселить!»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4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9000">
        <p14:reveal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ivkos\AppData\Local\Temp\Temp1_Attachments_manjwa@mail.ru_2021-04-20_15-20-21 (1).zip\image-20-04-21-03-19-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38" y="119380"/>
            <a:ext cx="4012121" cy="5349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ivkos\AppData\Local\Temp\Temp1_Attachments_manjwa@mail.ru_2021-04-20_15-20-21 (1).zip\image-20-04-21-03-19-7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77" y="1217406"/>
            <a:ext cx="3991356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178768" y="142401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Как хорошо, </a:t>
            </a:r>
            <a:endParaRPr lang="ru-RU" sz="2800" b="1" dirty="0" smtClean="0">
              <a:ln w="9525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ProximaNova"/>
            </a:endParaRPr>
          </a:p>
          <a:p>
            <a:pPr algn="ctr"/>
            <a:r>
              <a:rPr lang="ru-RU" sz="28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что </a:t>
            </a:r>
            <a:r>
              <a:rPr lang="ru-RU" sz="2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доброта</a:t>
            </a:r>
          </a:p>
          <a:p>
            <a:pPr algn="ctr"/>
            <a:r>
              <a:rPr lang="ru-RU" sz="2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Живёт на свете </a:t>
            </a:r>
            <a:endParaRPr lang="ru-RU" sz="2800" b="1" dirty="0" smtClean="0">
              <a:ln w="9525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ProximaNova"/>
            </a:endParaRPr>
          </a:p>
          <a:p>
            <a:pPr algn="ctr"/>
            <a:r>
              <a:rPr lang="ru-RU" sz="28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вместе </a:t>
            </a:r>
            <a:r>
              <a:rPr lang="ru-RU" sz="2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с нами.</a:t>
            </a:r>
            <a:endParaRPr lang="ru-RU" sz="2800" b="1" i="0" dirty="0">
              <a:ln w="9525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ProximaNov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0694" y="109535"/>
            <a:ext cx="5590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Поможем птицам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Picture 2" descr="https://zaomos.news/upload/resize_cache/iblock/c05/300_0_1/c051984f070920a1ddadca00790ec7c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78" y="3613261"/>
            <a:ext cx="2278380" cy="151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Рисунок 9" descr="https://fs01.vseosvita.ua/0100bmac-e1fa/002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740" y="5505548"/>
            <a:ext cx="1314907" cy="1168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853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1000">
        <p15:prstTrans prst="wind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2155" y="0"/>
            <a:ext cx="5932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Доброта глазами детей</a:t>
            </a:r>
            <a:endParaRPr lang="ru-RU" sz="44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 descr="https://sun9-36.userapi.com/impg/eR549fu2Yps0L4daGCtGrauJMbWyVzQ0X2xv6g/ZU6OCXR_vuo.jpg?size=1600x1201&amp;quality=96&amp;sign=f1f81009d7273c5febe798e514c34a86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9459" r="7083" b="15498"/>
          <a:stretch/>
        </p:blipFill>
        <p:spPr bwMode="auto">
          <a:xfrm rot="16200000">
            <a:off x="-440037" y="679454"/>
            <a:ext cx="3566161" cy="2248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75.userapi.com/impg/jMqPPOBoEiZdp09G-7rGZjDyzMNiYAlpRQui-Q/TKe74x2x_7A.jpg?size=1600x1201&amp;quality=96&amp;sign=4e71c5d8b7e10f39a8443b359175ed64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11476" r="9910" b="13087"/>
          <a:stretch/>
        </p:blipFill>
        <p:spPr bwMode="auto">
          <a:xfrm rot="16200000">
            <a:off x="2285819" y="1375539"/>
            <a:ext cx="3807372" cy="24436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sun9-21.userapi.com/impg/D_QIzYKUNmnm-8oUuv7yq1IBtz2_u77z5mj_jg/6ow4z_fzDfc.jpg?size=1600x1201&amp;quality=96&amp;sign=e82e9f4ecc12f5d066cd2dddcfac7d01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12631" r="9375" b="10609"/>
          <a:stretch/>
        </p:blipFill>
        <p:spPr bwMode="auto">
          <a:xfrm rot="16200000">
            <a:off x="345781" y="3588834"/>
            <a:ext cx="3850640" cy="25196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11.userapi.com/impg/XW6xh0Q5ggoY-xaIaWZGZnRtpcpPY9WU3GtbCQ/_mN306_UITo.jpg?size=1600x1201&amp;quality=96&amp;sign=f8a35e0430562742378e04b149962a50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12032" r="11577" b="14540"/>
          <a:stretch/>
        </p:blipFill>
        <p:spPr bwMode="auto">
          <a:xfrm rot="16200000">
            <a:off x="8424679" y="738014"/>
            <a:ext cx="3775842" cy="25362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sun9-37.userapi.com/impg/cH9nrYmLA5_VkE17j_f6k23e2jiEJKET74kAYw/2d-6SwYj9dQ.jpg?size=1201x1600&amp;quality=96&amp;sign=85430945be871ce7d60d89748b927aa3&amp;type=album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2752" r="13471" b="9726"/>
          <a:stretch/>
        </p:blipFill>
        <p:spPr bwMode="auto">
          <a:xfrm rot="10800000">
            <a:off x="8682735" y="2993521"/>
            <a:ext cx="2371090" cy="37103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12.userapi.com/impg/KPdMicWAPg67Kzb5N_NWylGsp8ASJTlA2srcAA/Q43__RFZc74.jpg?size=1600x1201&amp;quality=96&amp;sign=277b242817cfc4731c3f967139951344&amp;type=album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t="10750" r="9011" b="13344"/>
          <a:stretch/>
        </p:blipFill>
        <p:spPr bwMode="auto">
          <a:xfrm rot="16200000">
            <a:off x="5302574" y="1370570"/>
            <a:ext cx="3850641" cy="25293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sun9-9.userapi.com/impg/ou3z-2z9bXJniY1iJlvAUnpaqFiEcGpxNsZq_g/HX6o8UnUBzI.jpg?size=1201x1600&amp;quality=96&amp;sign=76282c7d480c60b4bdf5112781eb04db&amp;type=album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0" t="7703" r="12370" b="2458"/>
          <a:stretch/>
        </p:blipFill>
        <p:spPr bwMode="auto">
          <a:xfrm>
            <a:off x="5066721" y="2923354"/>
            <a:ext cx="2404475" cy="37864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879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1000">
        <p15:prstTrans prst="wind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70541"/>
            <a:ext cx="35929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Сияя любовью и добром,</a:t>
            </a:r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roximaNova"/>
              </a:rPr>
              <a:t>мы все становимся немного волшебниками!</a:t>
            </a:r>
            <a:endParaRPr lang="ru-RU" sz="2400" b="1" i="0" dirty="0">
              <a:ln w="9525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ProximaNova"/>
            </a:endParaRPr>
          </a:p>
        </p:txBody>
      </p:sp>
      <p:pic>
        <p:nvPicPr>
          <p:cNvPr id="3" name="Рисунок 2" descr="https://sun9-11.userapi.com/impg/nG3LvN3g4BVyfrcwiUrXMX7_CwQVir5VyK3fww/pTYcLUbBme8.jpg?size=1438x2160&amp;quality=96&amp;sign=1388396d2dd75b447af27748de3fb7f1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36" y="276934"/>
            <a:ext cx="3247455" cy="4732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3727938" y="78154"/>
            <a:ext cx="5922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Квест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-игра «Поможем планете»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Рисунок 4" descr="https://sun9-5.userapi.com/impg/fCoUE8w7XkeyTloDmZvGk8QemOP9LmirGq2cAQ/Ow2Y1KFxiEk.jpg?size=2560x1704&amp;quality=96&amp;sign=645cf442fd8305de0c90d6a86614c4d7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45" y="751746"/>
            <a:ext cx="3159125" cy="2103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https://sun9-42.userapi.com/impg/aVXgUnxrYrWJM-RpyjRJ04_EVNkm5DxhtUINEg/PufxFebxlQo.jpg?size=2560x1704&amp;quality=96&amp;sign=2c21d7755852b6f20dedf2724c4b8ae3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774" y="753016"/>
            <a:ext cx="3157220" cy="210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https://sun9-66.userapi.com/impg/3mul8QWXuh-E5p7Y1UlxKJ7aR3g-aeizjbI7-g/ZK4dXRJqHX8.jpg?size=2560x1704&amp;quality=96&amp;sign=a3dba28f91cee2537c89878b85a52574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66" y="2576957"/>
            <a:ext cx="3192780" cy="212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https://sun9-9.userapi.com/impg/2J6N7py3b7ekvqhEgloCeeerN0p608RT584usA/j2eyiP9WTk0.jpg?size=2560x1704&amp;quality=96&amp;sign=cecbb23ba0d3ba0bebee5d051568c212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591" y="4430025"/>
            <a:ext cx="3283585" cy="2185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https://sun9-74.userapi.com/impg/UP24oPxKoGTP_1HI-sEEgfaWMSB8D8QYDaJdYg/m0MOK2zMAzA.jpg?size=2560x1704&amp;quality=96&amp;sign=6b4f80545d2cdf3a47e9abf91c2f8a50&amp;type=album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799" y="4457430"/>
            <a:ext cx="3283585" cy="2185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https://sun9-23.userapi.com/impg/uNUefzr0i4jlFaaVIFFXpLO1-7wtvAfY3az9pA/tUkjy3zzcGI.jpg?size=1438x2160&amp;quality=96&amp;sign=c49ccf84119320a7ef5de0db4dbb26c8&amp;type=album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84" y="2567432"/>
            <a:ext cx="2658110" cy="399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https://sun9-15.userapi.com/impg/CniXPj8nfBQHDig0kFn_pkpKCR3PFHkb1Szq5A/86Nlok26o94.jpg?size=2560x1704&amp;quality=96&amp;sign=85945bbdfdb0062220f3a4612e0e407f&amp;type=album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131" y="912060"/>
            <a:ext cx="7838831" cy="5433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68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75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25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75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25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sun9-38.userapi.com/impg/kCwVjKAmMjDEY3EXQfcSV-mP99qoqcQNpPoNYw/QAI7gw8WSdk.jpg?size=810x1080&amp;quality=96&amp;sign=d27a501e35c1a22f9878968b8b846741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5" y="170098"/>
            <a:ext cx="2817687" cy="379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https://sun9-26.userapi.com/impg/BLX3f3hJyLlOvrElhP2R57VhCBZckFlJNUEGEw/T0YI5HuJAJg.jpg?size=810x1080&amp;quality=96&amp;sign=caf7a6f64aadaed6e665d6b92252c12d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95" y="2961246"/>
            <a:ext cx="2808297" cy="3800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https://sun9-33.userapi.com/impg/dS27o0JrGYOqWEVOcHFwPbBJ403np1r-RX_UTg/52p9LxQkI98.jpg?size=810x1080&amp;quality=96&amp;sign=0dd799428c20f6b12a0584881b5d0cb6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06" y="1323439"/>
            <a:ext cx="2702283" cy="3396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https://sun9-62.userapi.com/impg/2R1leLWuPPCFTZGsD6-Qke2wnvEbFxBx7rMVlw/_umlO-MiPUw.jpg?size=1280x960&amp;quality=96&amp;sign=2f6cb3c407ad44260cb41d16385f5a57&amp;type=album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743" y="2068395"/>
            <a:ext cx="5665125" cy="4263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314917" y="0"/>
            <a:ext cx="68334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Эмоции мы изучаем, 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Чувства друг друга понимаем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681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250" advClick="0" advTm="11000">
        <p15:prstTrans prst="drape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29535" y="-28664"/>
            <a:ext cx="6299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dirty="0" smtClean="0">
                <a:ln w="1905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«Колокольный перезвон с утра,</a:t>
            </a:r>
          </a:p>
          <a:p>
            <a:r>
              <a:rPr lang="ru-RU" sz="2400" dirty="0" smtClean="0">
                <a:ln w="1905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Аромат блинов на всю округу, </a:t>
            </a:r>
          </a:p>
          <a:p>
            <a:r>
              <a:rPr lang="ru-RU" sz="2400" dirty="0" smtClean="0">
                <a:ln w="1905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Все прощенья просят друг у друга, </a:t>
            </a:r>
          </a:p>
          <a:p>
            <a:r>
              <a:rPr lang="ru-RU" sz="2400" dirty="0" smtClean="0">
                <a:ln w="1905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И желают мира и добра.»</a:t>
            </a:r>
            <a:endParaRPr lang="ru-RU" sz="2400" dirty="0">
              <a:ln w="1905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00835" y="1305104"/>
            <a:ext cx="44566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Ай-да, Масленица!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Рисунок 12" descr="https://smeh.club/wp-content/uploads/2019/10/solnce_kartinka_na_prozrachnom_fone_8_2115590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74" y="169676"/>
            <a:ext cx="2247830" cy="148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berserkon.com/images/pancake-vector-transparent-1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33"/>
          <a:stretch/>
        </p:blipFill>
        <p:spPr bwMode="auto">
          <a:xfrm>
            <a:off x="9391357" y="169676"/>
            <a:ext cx="1964396" cy="14506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https://sun9-32.userapi.com/impg/mrLlA0qUkEFLWpzHTUI2-gjGHYph7uAtk0o8Jg/0xBeSpCUhBs.jpg?size=2560x1704&amp;quality=96&amp;sign=2add0213e24ba871dd35bc0fc53cc303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728" y="1791194"/>
            <a:ext cx="3296707" cy="2295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https://sun9-47.userapi.com/impg/Nqqhu8o1n8TxP_mUMInWnJVEX-9HT4xfjmNNhg/oVftytaQly4.jpg?size=1778x1334&amp;quality=96&amp;sign=7f313da792c9068314a84481eaa67168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36" y="4250439"/>
            <a:ext cx="3158975" cy="2444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https://sun9-6.userapi.com/impg/TWALuDl13qBYvIvqzqH9V8LkbNmSvyNasu6D1w/mjMTOKL0RbE.jpg?size=2560x1704&amp;quality=96&amp;sign=b176cd0315d701c30b344d57d1229b15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3" y="1891024"/>
            <a:ext cx="3153555" cy="2259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https://sun9-71.userapi.com/impg/YdFjVZDdEm2OaWCWbJ58AWilMgs3YQJ_xSr7SQ/Ls821mnNdU8.jpg?size=2560x1704&amp;quality=96&amp;sign=81c4738d66c80a8bd70250628d6a63c4&amp;type=album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3" y="4556369"/>
            <a:ext cx="3153555" cy="2138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https://sun9-21.userapi.com/impg/qVGEddwh47vP694SsSzRbagrwBekm7fk-RtSBQ/PsDyojNbmVs.jpg?size=2560x1704&amp;quality=96&amp;sign=6ed61d4ca6c6de0c724d2b005c2814d2&amp;type=album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164" y="4415692"/>
            <a:ext cx="3235271" cy="2279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https://sun9-14.userapi.com/impg/lZ2044Zf1j1-axrKXBPaElw5q5WuL4D2sqEozw/sLskKXqY1dI.jpg?size=1778x1334&amp;quality=96&amp;sign=41be8145b18290fb42cd6e83b42efcef&amp;type=album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54" y="2280904"/>
            <a:ext cx="5668937" cy="43106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65016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000">
        <p14:ripple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3148</TotalTime>
  <Words>294</Words>
  <Application>Microsoft Office PowerPoint</Application>
  <PresentationFormat>Широкоэкранный</PresentationFormat>
  <Paragraphs>69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ProximaNova</vt:lpstr>
      <vt:lpstr>STXihei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ivkos</dc:creator>
  <cp:lastModifiedBy>Оля</cp:lastModifiedBy>
  <cp:revision>78</cp:revision>
  <dcterms:created xsi:type="dcterms:W3CDTF">2021-03-21T12:20:15Z</dcterms:created>
  <dcterms:modified xsi:type="dcterms:W3CDTF">2021-04-26T09:13:17Z</dcterms:modified>
</cp:coreProperties>
</file>