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7" r:id="rId3"/>
    <p:sldId id="278" r:id="rId4"/>
    <p:sldId id="297" r:id="rId5"/>
    <p:sldId id="279" r:id="rId6"/>
    <p:sldId id="281" r:id="rId7"/>
    <p:sldId id="286" r:id="rId8"/>
    <p:sldId id="288" r:id="rId9"/>
    <p:sldId id="282" r:id="rId10"/>
    <p:sldId id="296" r:id="rId11"/>
    <p:sldId id="285" r:id="rId12"/>
    <p:sldId id="298" r:id="rId13"/>
    <p:sldId id="291" r:id="rId14"/>
    <p:sldId id="283" r:id="rId15"/>
    <p:sldId id="284" r:id="rId16"/>
    <p:sldId id="280" r:id="rId17"/>
    <p:sldId id="292" r:id="rId18"/>
    <p:sldId id="293" r:id="rId19"/>
    <p:sldId id="294" r:id="rId20"/>
    <p:sldId id="295" r:id="rId21"/>
  </p:sldIdLst>
  <p:sldSz cx="10477500" cy="7308850"/>
  <p:notesSz cx="6888163" cy="10020300"/>
  <p:defaultTextStyle>
    <a:defPPr>
      <a:defRPr lang="ru-RU"/>
    </a:defPPr>
    <a:lvl1pPr marL="0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123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246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8369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4493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0615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6738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2862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68984" algn="l" defTabSz="9922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99"/>
    <a:srgbClr val="FFFF66"/>
    <a:srgbClr val="99FF99"/>
    <a:srgbClr val="CCECFF"/>
    <a:srgbClr val="99FF66"/>
    <a:srgbClr val="CCFF99"/>
    <a:srgbClr val="FF33CC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570" y="-307"/>
      </p:cViewPr>
      <p:guideLst>
        <p:guide orient="horz" pos="2302"/>
        <p:guide pos="33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7" y="2270483"/>
            <a:ext cx="8905875" cy="15666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30" y="4141683"/>
            <a:ext cx="7334249" cy="18678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2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4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0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72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2694"/>
            <a:ext cx="2357438" cy="62362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9" y="292694"/>
            <a:ext cx="6897687" cy="62362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3" y="4696616"/>
            <a:ext cx="8905875" cy="1451619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3" y="3097803"/>
            <a:ext cx="8905875" cy="1598811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61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22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488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84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806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76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72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68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4" y="1705399"/>
            <a:ext cx="4627562" cy="482350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4" y="1705399"/>
            <a:ext cx="4627562" cy="482350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6" y="1636033"/>
            <a:ext cx="4629382" cy="68182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123" indent="0">
              <a:buNone/>
              <a:defRPr sz="2200" b="1"/>
            </a:lvl2pPr>
            <a:lvl3pPr marL="992246" indent="0">
              <a:buNone/>
              <a:defRPr sz="2000" b="1"/>
            </a:lvl3pPr>
            <a:lvl4pPr marL="1488369" indent="0">
              <a:buNone/>
              <a:defRPr sz="1800" b="1"/>
            </a:lvl4pPr>
            <a:lvl5pPr marL="1984493" indent="0">
              <a:buNone/>
              <a:defRPr sz="1800" b="1"/>
            </a:lvl5pPr>
            <a:lvl6pPr marL="2480615" indent="0">
              <a:buNone/>
              <a:defRPr sz="1800" b="1"/>
            </a:lvl6pPr>
            <a:lvl7pPr marL="2976738" indent="0">
              <a:buNone/>
              <a:defRPr sz="1800" b="1"/>
            </a:lvl7pPr>
            <a:lvl8pPr marL="3472862" indent="0">
              <a:buNone/>
              <a:defRPr sz="1800" b="1"/>
            </a:lvl8pPr>
            <a:lvl9pPr marL="396898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76" y="2317855"/>
            <a:ext cx="4629382" cy="421104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5" y="1636033"/>
            <a:ext cx="4631200" cy="68182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123" indent="0">
              <a:buNone/>
              <a:defRPr sz="2200" b="1"/>
            </a:lvl2pPr>
            <a:lvl3pPr marL="992246" indent="0">
              <a:buNone/>
              <a:defRPr sz="2000" b="1"/>
            </a:lvl3pPr>
            <a:lvl4pPr marL="1488369" indent="0">
              <a:buNone/>
              <a:defRPr sz="1800" b="1"/>
            </a:lvl4pPr>
            <a:lvl5pPr marL="1984493" indent="0">
              <a:buNone/>
              <a:defRPr sz="1800" b="1"/>
            </a:lvl5pPr>
            <a:lvl6pPr marL="2480615" indent="0">
              <a:buNone/>
              <a:defRPr sz="1800" b="1"/>
            </a:lvl6pPr>
            <a:lvl7pPr marL="2976738" indent="0">
              <a:buNone/>
              <a:defRPr sz="1800" b="1"/>
            </a:lvl7pPr>
            <a:lvl8pPr marL="3472862" indent="0">
              <a:buNone/>
              <a:defRPr sz="1800" b="1"/>
            </a:lvl8pPr>
            <a:lvl9pPr marL="396898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5" y="2317855"/>
            <a:ext cx="4631200" cy="421104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9" y="291000"/>
            <a:ext cx="3447025" cy="123844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5" y="291004"/>
            <a:ext cx="5857213" cy="623790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79" y="1529447"/>
            <a:ext cx="3447025" cy="4999456"/>
          </a:xfrm>
        </p:spPr>
        <p:txBody>
          <a:bodyPr/>
          <a:lstStyle>
            <a:lvl1pPr marL="0" indent="0">
              <a:buNone/>
              <a:defRPr sz="1600"/>
            </a:lvl1pPr>
            <a:lvl2pPr marL="496123" indent="0">
              <a:buNone/>
              <a:defRPr sz="1300"/>
            </a:lvl2pPr>
            <a:lvl3pPr marL="992246" indent="0">
              <a:buNone/>
              <a:defRPr sz="1000"/>
            </a:lvl3pPr>
            <a:lvl4pPr marL="1488369" indent="0">
              <a:buNone/>
              <a:defRPr sz="900"/>
            </a:lvl4pPr>
            <a:lvl5pPr marL="1984493" indent="0">
              <a:buNone/>
              <a:defRPr sz="900"/>
            </a:lvl5pPr>
            <a:lvl6pPr marL="2480615" indent="0">
              <a:buNone/>
              <a:defRPr sz="900"/>
            </a:lvl6pPr>
            <a:lvl7pPr marL="2976738" indent="0">
              <a:buNone/>
              <a:defRPr sz="900"/>
            </a:lvl7pPr>
            <a:lvl8pPr marL="3472862" indent="0">
              <a:buNone/>
              <a:defRPr sz="900"/>
            </a:lvl8pPr>
            <a:lvl9pPr marL="39689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4" y="5116198"/>
            <a:ext cx="6286500" cy="60399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4" y="653060"/>
            <a:ext cx="6286500" cy="4385310"/>
          </a:xfrm>
        </p:spPr>
        <p:txBody>
          <a:bodyPr/>
          <a:lstStyle>
            <a:lvl1pPr marL="0" indent="0">
              <a:buNone/>
              <a:defRPr sz="3400"/>
            </a:lvl1pPr>
            <a:lvl2pPr marL="496123" indent="0">
              <a:buNone/>
              <a:defRPr sz="3000"/>
            </a:lvl2pPr>
            <a:lvl3pPr marL="992246" indent="0">
              <a:buNone/>
              <a:defRPr sz="2600"/>
            </a:lvl3pPr>
            <a:lvl4pPr marL="1488369" indent="0">
              <a:buNone/>
              <a:defRPr sz="2200"/>
            </a:lvl4pPr>
            <a:lvl5pPr marL="1984493" indent="0">
              <a:buNone/>
              <a:defRPr sz="2200"/>
            </a:lvl5pPr>
            <a:lvl6pPr marL="2480615" indent="0">
              <a:buNone/>
              <a:defRPr sz="2200"/>
            </a:lvl6pPr>
            <a:lvl7pPr marL="2976738" indent="0">
              <a:buNone/>
              <a:defRPr sz="2200"/>
            </a:lvl7pPr>
            <a:lvl8pPr marL="3472862" indent="0">
              <a:buNone/>
              <a:defRPr sz="2200"/>
            </a:lvl8pPr>
            <a:lvl9pPr marL="3968984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4" y="5720194"/>
            <a:ext cx="6286500" cy="857774"/>
          </a:xfrm>
        </p:spPr>
        <p:txBody>
          <a:bodyPr/>
          <a:lstStyle>
            <a:lvl1pPr marL="0" indent="0">
              <a:buNone/>
              <a:defRPr sz="1600"/>
            </a:lvl1pPr>
            <a:lvl2pPr marL="496123" indent="0">
              <a:buNone/>
              <a:defRPr sz="1300"/>
            </a:lvl2pPr>
            <a:lvl3pPr marL="992246" indent="0">
              <a:buNone/>
              <a:defRPr sz="1000"/>
            </a:lvl3pPr>
            <a:lvl4pPr marL="1488369" indent="0">
              <a:buNone/>
              <a:defRPr sz="900"/>
            </a:lvl4pPr>
            <a:lvl5pPr marL="1984493" indent="0">
              <a:buNone/>
              <a:defRPr sz="900"/>
            </a:lvl5pPr>
            <a:lvl6pPr marL="2480615" indent="0">
              <a:buNone/>
              <a:defRPr sz="900"/>
            </a:lvl6pPr>
            <a:lvl7pPr marL="2976738" indent="0">
              <a:buNone/>
              <a:defRPr sz="900"/>
            </a:lvl7pPr>
            <a:lvl8pPr marL="3472862" indent="0">
              <a:buNone/>
              <a:defRPr sz="900"/>
            </a:lvl8pPr>
            <a:lvl9pPr marL="39689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9" y="292693"/>
            <a:ext cx="9429751" cy="1218142"/>
          </a:xfrm>
          <a:prstGeom prst="rect">
            <a:avLst/>
          </a:prstGeom>
        </p:spPr>
        <p:txBody>
          <a:bodyPr vert="horz" lIns="99225" tIns="49612" rIns="99225" bIns="4961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9" y="1705399"/>
            <a:ext cx="9429751" cy="4823503"/>
          </a:xfrm>
          <a:prstGeom prst="rect">
            <a:avLst/>
          </a:prstGeom>
        </p:spPr>
        <p:txBody>
          <a:bodyPr vert="horz" lIns="99225" tIns="49612" rIns="99225" bIns="4961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3879" y="6774222"/>
            <a:ext cx="2444751" cy="389128"/>
          </a:xfrm>
          <a:prstGeom prst="rect">
            <a:avLst/>
          </a:prstGeom>
        </p:spPr>
        <p:txBody>
          <a:bodyPr vert="horz" lIns="99225" tIns="49612" rIns="99225" bIns="4961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79817" y="6774222"/>
            <a:ext cx="3317875" cy="389128"/>
          </a:xfrm>
          <a:prstGeom prst="rect">
            <a:avLst/>
          </a:prstGeom>
        </p:spPr>
        <p:txBody>
          <a:bodyPr vert="horz" lIns="99225" tIns="49612" rIns="99225" bIns="4961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08879" y="6774222"/>
            <a:ext cx="2444751" cy="389128"/>
          </a:xfrm>
          <a:prstGeom prst="rect">
            <a:avLst/>
          </a:prstGeom>
        </p:spPr>
        <p:txBody>
          <a:bodyPr vert="horz" lIns="99225" tIns="49612" rIns="99225" bIns="4961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2246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2092" indent="-372092" algn="l" defTabSz="99224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06200" indent="-310077" algn="l" defTabSz="992246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0307" indent="-248062" algn="l" defTabSz="99224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431" indent="-248062" algn="l" defTabSz="992246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554" indent="-248062" algn="l" defTabSz="992246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8677" indent="-248062" algn="l" defTabSz="99224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4800" indent="-248062" algn="l" defTabSz="99224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0924" indent="-248062" algn="l" defTabSz="99224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7046" indent="-248062" algn="l" defTabSz="99224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6123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2246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8369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4493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0615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6738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2862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8984" algn="l" defTabSz="9922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microsoft.com/office/2007/relationships/hdphoto" Target="../media/hdphoto46.wdp"/><Relationship Id="rId3" Type="http://schemas.openxmlformats.org/officeDocument/2006/relationships/image" Target="../media/image11.png"/><Relationship Id="rId7" Type="http://schemas.microsoft.com/office/2007/relationships/hdphoto" Target="../media/hdphoto43.wdp"/><Relationship Id="rId12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microsoft.com/office/2007/relationships/hdphoto" Target="../media/hdphoto45.wdp"/><Relationship Id="rId5" Type="http://schemas.openxmlformats.org/officeDocument/2006/relationships/image" Target="../media/image54.jpeg"/><Relationship Id="rId10" Type="http://schemas.openxmlformats.org/officeDocument/2006/relationships/image" Target="../media/image57.jpeg"/><Relationship Id="rId4" Type="http://schemas.microsoft.com/office/2007/relationships/hdphoto" Target="../media/hdphoto5.wdp"/><Relationship Id="rId9" Type="http://schemas.microsoft.com/office/2007/relationships/hdphoto" Target="../media/hdphoto4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63.jpeg"/><Relationship Id="rId18" Type="http://schemas.microsoft.com/office/2007/relationships/hdphoto" Target="../media/hdphoto53.wdp"/><Relationship Id="rId3" Type="http://schemas.openxmlformats.org/officeDocument/2006/relationships/image" Target="../media/image11.png"/><Relationship Id="rId7" Type="http://schemas.openxmlformats.org/officeDocument/2006/relationships/image" Target="../media/image60.jpeg"/><Relationship Id="rId12" Type="http://schemas.microsoft.com/office/2007/relationships/hdphoto" Target="../media/hdphoto50.wdp"/><Relationship Id="rId17" Type="http://schemas.openxmlformats.org/officeDocument/2006/relationships/image" Target="../media/image65.png"/><Relationship Id="rId2" Type="http://schemas.openxmlformats.org/officeDocument/2006/relationships/image" Target="../media/image4.png"/><Relationship Id="rId16" Type="http://schemas.microsoft.com/office/2007/relationships/hdphoto" Target="../media/hdphoto52.wdp"/><Relationship Id="rId1" Type="http://schemas.openxmlformats.org/officeDocument/2006/relationships/slideLayout" Target="../slideLayouts/slideLayout6.xml"/><Relationship Id="rId6" Type="http://schemas.microsoft.com/office/2007/relationships/hdphoto" Target="../media/hdphoto47.wdp"/><Relationship Id="rId11" Type="http://schemas.openxmlformats.org/officeDocument/2006/relationships/image" Target="../media/image62.jpeg"/><Relationship Id="rId5" Type="http://schemas.openxmlformats.org/officeDocument/2006/relationships/image" Target="../media/image59.jpeg"/><Relationship Id="rId15" Type="http://schemas.openxmlformats.org/officeDocument/2006/relationships/image" Target="../media/image64.png"/><Relationship Id="rId10" Type="http://schemas.microsoft.com/office/2007/relationships/hdphoto" Target="../media/hdphoto49.wdp"/><Relationship Id="rId4" Type="http://schemas.microsoft.com/office/2007/relationships/hdphoto" Target="../media/hdphoto5.wdp"/><Relationship Id="rId9" Type="http://schemas.openxmlformats.org/officeDocument/2006/relationships/image" Target="../media/image61.jpeg"/><Relationship Id="rId14" Type="http://schemas.microsoft.com/office/2007/relationships/hdphoto" Target="../media/hdphoto5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13" Type="http://schemas.openxmlformats.org/officeDocument/2006/relationships/image" Target="../media/image70.jpeg"/><Relationship Id="rId18" Type="http://schemas.microsoft.com/office/2007/relationships/hdphoto" Target="../media/hdphoto60.wdp"/><Relationship Id="rId26" Type="http://schemas.openxmlformats.org/officeDocument/2006/relationships/image" Target="../media/image77.png"/><Relationship Id="rId3" Type="http://schemas.openxmlformats.org/officeDocument/2006/relationships/image" Target="../media/image11.png"/><Relationship Id="rId21" Type="http://schemas.openxmlformats.org/officeDocument/2006/relationships/image" Target="../media/image74.jpeg"/><Relationship Id="rId7" Type="http://schemas.openxmlformats.org/officeDocument/2006/relationships/image" Target="../media/image67.jpeg"/><Relationship Id="rId12" Type="http://schemas.microsoft.com/office/2007/relationships/hdphoto" Target="../media/hdphoto57.wdp"/><Relationship Id="rId17" Type="http://schemas.openxmlformats.org/officeDocument/2006/relationships/image" Target="../media/image72.jpeg"/><Relationship Id="rId25" Type="http://schemas.microsoft.com/office/2007/relationships/hdphoto" Target="../media/hdphoto63.wdp"/><Relationship Id="rId2" Type="http://schemas.openxmlformats.org/officeDocument/2006/relationships/image" Target="../media/image4.png"/><Relationship Id="rId16" Type="http://schemas.microsoft.com/office/2007/relationships/hdphoto" Target="../media/hdphoto59.wdp"/><Relationship Id="rId20" Type="http://schemas.microsoft.com/office/2007/relationships/hdphoto" Target="../media/hdphoto61.wdp"/><Relationship Id="rId1" Type="http://schemas.openxmlformats.org/officeDocument/2006/relationships/slideLayout" Target="../slideLayouts/slideLayout6.xml"/><Relationship Id="rId6" Type="http://schemas.microsoft.com/office/2007/relationships/hdphoto" Target="../media/hdphoto54.wdp"/><Relationship Id="rId11" Type="http://schemas.openxmlformats.org/officeDocument/2006/relationships/image" Target="../media/image69.jpeg"/><Relationship Id="rId24" Type="http://schemas.openxmlformats.org/officeDocument/2006/relationships/image" Target="../media/image76.jpeg"/><Relationship Id="rId5" Type="http://schemas.openxmlformats.org/officeDocument/2006/relationships/image" Target="../media/image66.png"/><Relationship Id="rId15" Type="http://schemas.openxmlformats.org/officeDocument/2006/relationships/image" Target="../media/image71.jpeg"/><Relationship Id="rId23" Type="http://schemas.microsoft.com/office/2007/relationships/hdphoto" Target="../media/hdphoto62.wdp"/><Relationship Id="rId10" Type="http://schemas.microsoft.com/office/2007/relationships/hdphoto" Target="../media/hdphoto56.wdp"/><Relationship Id="rId19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68.jpeg"/><Relationship Id="rId14" Type="http://schemas.microsoft.com/office/2007/relationships/hdphoto" Target="../media/hdphoto58.wdp"/><Relationship Id="rId22" Type="http://schemas.openxmlformats.org/officeDocument/2006/relationships/image" Target="../media/image75.jpeg"/><Relationship Id="rId27" Type="http://schemas.microsoft.com/office/2007/relationships/hdphoto" Target="../media/hdphoto6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13" Type="http://schemas.openxmlformats.org/officeDocument/2006/relationships/image" Target="../media/image82.jpeg"/><Relationship Id="rId3" Type="http://schemas.openxmlformats.org/officeDocument/2006/relationships/image" Target="../media/image11.png"/><Relationship Id="rId7" Type="http://schemas.openxmlformats.org/officeDocument/2006/relationships/image" Target="../media/image79.jpeg"/><Relationship Id="rId12" Type="http://schemas.microsoft.com/office/2007/relationships/hdphoto" Target="../media/hdphoto68.wdp"/><Relationship Id="rId2" Type="http://schemas.openxmlformats.org/officeDocument/2006/relationships/image" Target="../media/image4.png"/><Relationship Id="rId16" Type="http://schemas.microsoft.com/office/2007/relationships/hdphoto" Target="../media/hdphoto70.wdp"/><Relationship Id="rId1" Type="http://schemas.openxmlformats.org/officeDocument/2006/relationships/slideLayout" Target="../slideLayouts/slideLayout6.xml"/><Relationship Id="rId6" Type="http://schemas.microsoft.com/office/2007/relationships/hdphoto" Target="../media/hdphoto65.wdp"/><Relationship Id="rId11" Type="http://schemas.openxmlformats.org/officeDocument/2006/relationships/image" Target="../media/image81.jpeg"/><Relationship Id="rId5" Type="http://schemas.openxmlformats.org/officeDocument/2006/relationships/image" Target="../media/image78.jpeg"/><Relationship Id="rId15" Type="http://schemas.openxmlformats.org/officeDocument/2006/relationships/image" Target="../media/image83.jpeg"/><Relationship Id="rId10" Type="http://schemas.microsoft.com/office/2007/relationships/hdphoto" Target="../media/hdphoto67.wdp"/><Relationship Id="rId4" Type="http://schemas.microsoft.com/office/2007/relationships/hdphoto" Target="../media/hdphoto5.wdp"/><Relationship Id="rId9" Type="http://schemas.openxmlformats.org/officeDocument/2006/relationships/image" Target="../media/image80.jpeg"/><Relationship Id="rId14" Type="http://schemas.microsoft.com/office/2007/relationships/hdphoto" Target="../media/hdphoto6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13" Type="http://schemas.openxmlformats.org/officeDocument/2006/relationships/image" Target="../media/image88.png"/><Relationship Id="rId18" Type="http://schemas.microsoft.com/office/2007/relationships/hdphoto" Target="../media/hdphoto77.wdp"/><Relationship Id="rId3" Type="http://schemas.microsoft.com/office/2007/relationships/hdphoto" Target="../media/hdphoto71.wdp"/><Relationship Id="rId7" Type="http://schemas.openxmlformats.org/officeDocument/2006/relationships/image" Target="../media/image85.png"/><Relationship Id="rId12" Type="http://schemas.microsoft.com/office/2007/relationships/hdphoto" Target="../media/hdphoto74.wdp"/><Relationship Id="rId17" Type="http://schemas.openxmlformats.org/officeDocument/2006/relationships/image" Target="../media/image90.png"/><Relationship Id="rId2" Type="http://schemas.openxmlformats.org/officeDocument/2006/relationships/image" Target="../media/image84.png"/><Relationship Id="rId16" Type="http://schemas.microsoft.com/office/2007/relationships/hdphoto" Target="../media/hdphoto76.wdp"/><Relationship Id="rId20" Type="http://schemas.microsoft.com/office/2007/relationships/hdphoto" Target="../media/hdphoto78.wdp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87.png"/><Relationship Id="rId5" Type="http://schemas.openxmlformats.org/officeDocument/2006/relationships/image" Target="../media/image11.png"/><Relationship Id="rId15" Type="http://schemas.openxmlformats.org/officeDocument/2006/relationships/image" Target="../media/image89.jpeg"/><Relationship Id="rId10" Type="http://schemas.microsoft.com/office/2007/relationships/hdphoto" Target="../media/hdphoto73.wdp"/><Relationship Id="rId19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6.png"/><Relationship Id="rId14" Type="http://schemas.microsoft.com/office/2007/relationships/hdphoto" Target="../media/hdphoto7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81.wdp"/><Relationship Id="rId18" Type="http://schemas.openxmlformats.org/officeDocument/2006/relationships/image" Target="../media/image102.png"/><Relationship Id="rId3" Type="http://schemas.openxmlformats.org/officeDocument/2006/relationships/image" Target="../media/image11.png"/><Relationship Id="rId21" Type="http://schemas.microsoft.com/office/2007/relationships/hdphoto" Target="../media/hdphoto83.wdp"/><Relationship Id="rId7" Type="http://schemas.microsoft.com/office/2007/relationships/hdphoto" Target="../media/hdphoto79.wdp"/><Relationship Id="rId12" Type="http://schemas.openxmlformats.org/officeDocument/2006/relationships/image" Target="../media/image97.jpeg"/><Relationship Id="rId17" Type="http://schemas.openxmlformats.org/officeDocument/2006/relationships/image" Target="../media/image101.jpeg"/><Relationship Id="rId2" Type="http://schemas.openxmlformats.org/officeDocument/2006/relationships/image" Target="../media/image4.png"/><Relationship Id="rId16" Type="http://schemas.openxmlformats.org/officeDocument/2006/relationships/image" Target="../media/image100.jpe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96.jpeg"/><Relationship Id="rId5" Type="http://schemas.openxmlformats.org/officeDocument/2006/relationships/image" Target="../media/image92.jpeg"/><Relationship Id="rId15" Type="http://schemas.openxmlformats.org/officeDocument/2006/relationships/image" Target="../media/image99.jpeg"/><Relationship Id="rId10" Type="http://schemas.openxmlformats.org/officeDocument/2006/relationships/image" Target="../media/image95.png"/><Relationship Id="rId19" Type="http://schemas.microsoft.com/office/2007/relationships/hdphoto" Target="../media/hdphoto82.wdp"/><Relationship Id="rId4" Type="http://schemas.microsoft.com/office/2007/relationships/hdphoto" Target="../media/hdphoto5.wdp"/><Relationship Id="rId9" Type="http://schemas.microsoft.com/office/2007/relationships/hdphoto" Target="../media/hdphoto80.wdp"/><Relationship Id="rId14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5.wdp"/><Relationship Id="rId13" Type="http://schemas.microsoft.com/office/2007/relationships/hdphoto" Target="../media/hdphoto86.wdp"/><Relationship Id="rId18" Type="http://schemas.openxmlformats.org/officeDocument/2006/relationships/image" Target="../media/image112.jpeg"/><Relationship Id="rId26" Type="http://schemas.openxmlformats.org/officeDocument/2006/relationships/image" Target="../media/image119.jpeg"/><Relationship Id="rId3" Type="http://schemas.openxmlformats.org/officeDocument/2006/relationships/image" Target="../media/image11.png"/><Relationship Id="rId21" Type="http://schemas.openxmlformats.org/officeDocument/2006/relationships/image" Target="../media/image114.jpeg"/><Relationship Id="rId7" Type="http://schemas.openxmlformats.org/officeDocument/2006/relationships/image" Target="../media/image105.jpeg"/><Relationship Id="rId12" Type="http://schemas.openxmlformats.org/officeDocument/2006/relationships/image" Target="../media/image109.jpeg"/><Relationship Id="rId17" Type="http://schemas.microsoft.com/office/2007/relationships/hdphoto" Target="../media/hdphoto88.wdp"/><Relationship Id="rId25" Type="http://schemas.openxmlformats.org/officeDocument/2006/relationships/image" Target="../media/image118.png"/><Relationship Id="rId2" Type="http://schemas.openxmlformats.org/officeDocument/2006/relationships/image" Target="../media/image4.png"/><Relationship Id="rId16" Type="http://schemas.openxmlformats.org/officeDocument/2006/relationships/image" Target="../media/image111.jpeg"/><Relationship Id="rId20" Type="http://schemas.microsoft.com/office/2007/relationships/hdphoto" Target="../media/hdphoto89.wdp"/><Relationship Id="rId29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84.wdp"/><Relationship Id="rId11" Type="http://schemas.openxmlformats.org/officeDocument/2006/relationships/image" Target="../media/image108.jpeg"/><Relationship Id="rId24" Type="http://schemas.openxmlformats.org/officeDocument/2006/relationships/image" Target="../media/image117.png"/><Relationship Id="rId5" Type="http://schemas.openxmlformats.org/officeDocument/2006/relationships/image" Target="../media/image104.jpeg"/><Relationship Id="rId15" Type="http://schemas.microsoft.com/office/2007/relationships/hdphoto" Target="../media/hdphoto87.wdp"/><Relationship Id="rId23" Type="http://schemas.openxmlformats.org/officeDocument/2006/relationships/image" Target="../media/image116.jpeg"/><Relationship Id="rId28" Type="http://schemas.openxmlformats.org/officeDocument/2006/relationships/image" Target="../media/image121.jpeg"/><Relationship Id="rId10" Type="http://schemas.openxmlformats.org/officeDocument/2006/relationships/image" Target="../media/image107.jpeg"/><Relationship Id="rId19" Type="http://schemas.openxmlformats.org/officeDocument/2006/relationships/image" Target="../media/image113.jpeg"/><Relationship Id="rId4" Type="http://schemas.microsoft.com/office/2007/relationships/hdphoto" Target="../media/hdphoto5.wdp"/><Relationship Id="rId9" Type="http://schemas.openxmlformats.org/officeDocument/2006/relationships/image" Target="../media/image106.jpeg"/><Relationship Id="rId14" Type="http://schemas.openxmlformats.org/officeDocument/2006/relationships/image" Target="../media/image110.jpeg"/><Relationship Id="rId22" Type="http://schemas.openxmlformats.org/officeDocument/2006/relationships/image" Target="../media/image115.jpeg"/><Relationship Id="rId27" Type="http://schemas.openxmlformats.org/officeDocument/2006/relationships/image" Target="../media/image120.jpeg"/><Relationship Id="rId30" Type="http://schemas.openxmlformats.org/officeDocument/2006/relationships/image" Target="../media/image12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1.wdp"/><Relationship Id="rId13" Type="http://schemas.openxmlformats.org/officeDocument/2006/relationships/image" Target="../media/image128.jpeg"/><Relationship Id="rId18" Type="http://schemas.microsoft.com/office/2007/relationships/hdphoto" Target="../media/hdphoto96.wdp"/><Relationship Id="rId3" Type="http://schemas.openxmlformats.org/officeDocument/2006/relationships/image" Target="../media/image11.png"/><Relationship Id="rId7" Type="http://schemas.openxmlformats.org/officeDocument/2006/relationships/image" Target="../media/image125.jpeg"/><Relationship Id="rId12" Type="http://schemas.microsoft.com/office/2007/relationships/hdphoto" Target="../media/hdphoto93.wdp"/><Relationship Id="rId17" Type="http://schemas.openxmlformats.org/officeDocument/2006/relationships/image" Target="../media/image130.jpeg"/><Relationship Id="rId2" Type="http://schemas.openxmlformats.org/officeDocument/2006/relationships/image" Target="../media/image4.png"/><Relationship Id="rId16" Type="http://schemas.microsoft.com/office/2007/relationships/hdphoto" Target="../media/hdphoto95.wdp"/><Relationship Id="rId20" Type="http://schemas.microsoft.com/office/2007/relationships/hdphoto" Target="../media/hdphoto97.wdp"/><Relationship Id="rId1" Type="http://schemas.openxmlformats.org/officeDocument/2006/relationships/slideLayout" Target="../slideLayouts/slideLayout6.xml"/><Relationship Id="rId6" Type="http://schemas.microsoft.com/office/2007/relationships/hdphoto" Target="../media/hdphoto90.wdp"/><Relationship Id="rId11" Type="http://schemas.openxmlformats.org/officeDocument/2006/relationships/image" Target="../media/image127.jpeg"/><Relationship Id="rId5" Type="http://schemas.openxmlformats.org/officeDocument/2006/relationships/image" Target="../media/image124.jpeg"/><Relationship Id="rId15" Type="http://schemas.openxmlformats.org/officeDocument/2006/relationships/image" Target="../media/image129.jpeg"/><Relationship Id="rId10" Type="http://schemas.microsoft.com/office/2007/relationships/hdphoto" Target="../media/hdphoto92.wdp"/><Relationship Id="rId19" Type="http://schemas.openxmlformats.org/officeDocument/2006/relationships/image" Target="../media/image131.jpeg"/><Relationship Id="rId4" Type="http://schemas.microsoft.com/office/2007/relationships/hdphoto" Target="../media/hdphoto5.wdp"/><Relationship Id="rId9" Type="http://schemas.openxmlformats.org/officeDocument/2006/relationships/image" Target="../media/image126.jpeg"/><Relationship Id="rId14" Type="http://schemas.microsoft.com/office/2007/relationships/hdphoto" Target="../media/hdphoto9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1.png"/><Relationship Id="rId7" Type="http://schemas.openxmlformats.org/officeDocument/2006/relationships/image" Target="../media/image1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8.wdp"/><Relationship Id="rId5" Type="http://schemas.openxmlformats.org/officeDocument/2006/relationships/image" Target="../media/image132.png"/><Relationship Id="rId4" Type="http://schemas.microsoft.com/office/2007/relationships/hdphoto" Target="../media/hdphoto5.wdp"/><Relationship Id="rId9" Type="http://schemas.openxmlformats.org/officeDocument/2006/relationships/image" Target="../media/image1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1.png"/><Relationship Id="rId7" Type="http://schemas.openxmlformats.org/officeDocument/2006/relationships/image" Target="../media/image137.jpeg"/><Relationship Id="rId12" Type="http://schemas.openxmlformats.org/officeDocument/2006/relationships/image" Target="../media/image1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9.wdp"/><Relationship Id="rId11" Type="http://schemas.openxmlformats.org/officeDocument/2006/relationships/image" Target="../media/image140.jpeg"/><Relationship Id="rId5" Type="http://schemas.openxmlformats.org/officeDocument/2006/relationships/image" Target="../media/image136.jpeg"/><Relationship Id="rId10" Type="http://schemas.microsoft.com/office/2007/relationships/hdphoto" Target="../media/hdphoto100.wdp"/><Relationship Id="rId4" Type="http://schemas.microsoft.com/office/2007/relationships/hdphoto" Target="../media/hdphoto5.wdp"/><Relationship Id="rId9" Type="http://schemas.openxmlformats.org/officeDocument/2006/relationships/image" Target="../media/image1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2.jpeg"/><Relationship Id="rId5" Type="http://schemas.microsoft.com/office/2007/relationships/hdphoto" Target="../media/hdphoto3.wdp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gif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microsoft.com/office/2007/relationships/hdphoto" Target="../media/hdphoto9.wdp"/><Relationship Id="rId5" Type="http://schemas.openxmlformats.org/officeDocument/2006/relationships/image" Target="../media/image14.gif"/><Relationship Id="rId10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11" Type="http://schemas.openxmlformats.org/officeDocument/2006/relationships/image" Target="../media/image21.jpg"/><Relationship Id="rId5" Type="http://schemas.openxmlformats.org/officeDocument/2006/relationships/image" Target="../media/image18.jpe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k.com/kryshechki_dobroty" TargetMode="Externa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6.jpeg"/><Relationship Id="rId17" Type="http://schemas.microsoft.com/office/2007/relationships/hdphoto" Target="../media/hdphoto18.wdp"/><Relationship Id="rId2" Type="http://schemas.openxmlformats.org/officeDocument/2006/relationships/image" Target="../media/image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22.jpeg"/><Relationship Id="rId15" Type="http://schemas.microsoft.com/office/2007/relationships/hdphoto" Target="../media/hdphoto17.wdp"/><Relationship Id="rId10" Type="http://schemas.openxmlformats.org/officeDocument/2006/relationships/image" Target="../media/image25.jpeg"/><Relationship Id="rId4" Type="http://schemas.microsoft.com/office/2007/relationships/hdphoto" Target="../media/hdphoto5.wdp"/><Relationship Id="rId9" Type="http://schemas.microsoft.com/office/2007/relationships/hdphoto" Target="../media/hdphoto14.wdp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1.png"/><Relationship Id="rId7" Type="http://schemas.microsoft.com/office/2007/relationships/hdphoto" Target="../media/hdphoto19.wdp"/><Relationship Id="rId12" Type="http://schemas.microsoft.com/office/2007/relationships/hdphoto" Target="../media/hdphoto2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jpeg"/><Relationship Id="rId4" Type="http://schemas.microsoft.com/office/2007/relationships/hdphoto" Target="../media/hdphoto5.wdp"/><Relationship Id="rId9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7.jpeg"/><Relationship Id="rId18" Type="http://schemas.microsoft.com/office/2007/relationships/hdphoto" Target="../media/hdphoto28.wdp"/><Relationship Id="rId26" Type="http://schemas.microsoft.com/office/2007/relationships/hdphoto" Target="../media/hdphoto32.wdp"/><Relationship Id="rId39" Type="http://schemas.openxmlformats.org/officeDocument/2006/relationships/image" Target="../media/image50.png"/><Relationship Id="rId3" Type="http://schemas.openxmlformats.org/officeDocument/2006/relationships/image" Target="../media/image11.png"/><Relationship Id="rId21" Type="http://schemas.openxmlformats.org/officeDocument/2006/relationships/image" Target="../media/image41.jpeg"/><Relationship Id="rId34" Type="http://schemas.microsoft.com/office/2007/relationships/hdphoto" Target="../media/hdphoto36.wdp"/><Relationship Id="rId7" Type="http://schemas.openxmlformats.org/officeDocument/2006/relationships/image" Target="../media/image34.jpeg"/><Relationship Id="rId12" Type="http://schemas.microsoft.com/office/2007/relationships/hdphoto" Target="../media/hdphoto25.wdp"/><Relationship Id="rId17" Type="http://schemas.openxmlformats.org/officeDocument/2006/relationships/image" Target="../media/image39.jpeg"/><Relationship Id="rId25" Type="http://schemas.openxmlformats.org/officeDocument/2006/relationships/image" Target="../media/image43.jpeg"/><Relationship Id="rId33" Type="http://schemas.openxmlformats.org/officeDocument/2006/relationships/image" Target="../media/image47.png"/><Relationship Id="rId38" Type="http://schemas.microsoft.com/office/2007/relationships/hdphoto" Target="../media/hdphoto38.wdp"/><Relationship Id="rId2" Type="http://schemas.openxmlformats.org/officeDocument/2006/relationships/image" Target="../media/image4.png"/><Relationship Id="rId16" Type="http://schemas.microsoft.com/office/2007/relationships/hdphoto" Target="../media/hdphoto27.wdp"/><Relationship Id="rId20" Type="http://schemas.microsoft.com/office/2007/relationships/hdphoto" Target="../media/hdphoto29.wdp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2.wdp"/><Relationship Id="rId11" Type="http://schemas.openxmlformats.org/officeDocument/2006/relationships/image" Target="../media/image36.jpeg"/><Relationship Id="rId24" Type="http://schemas.microsoft.com/office/2007/relationships/hdphoto" Target="../media/hdphoto31.wdp"/><Relationship Id="rId32" Type="http://schemas.microsoft.com/office/2007/relationships/hdphoto" Target="../media/hdphoto35.wdp"/><Relationship Id="rId37" Type="http://schemas.openxmlformats.org/officeDocument/2006/relationships/image" Target="../media/image49.jpeg"/><Relationship Id="rId40" Type="http://schemas.microsoft.com/office/2007/relationships/hdphoto" Target="../media/hdphoto39.wdp"/><Relationship Id="rId5" Type="http://schemas.openxmlformats.org/officeDocument/2006/relationships/image" Target="../media/image33.jpeg"/><Relationship Id="rId15" Type="http://schemas.openxmlformats.org/officeDocument/2006/relationships/image" Target="../media/image38.png"/><Relationship Id="rId23" Type="http://schemas.openxmlformats.org/officeDocument/2006/relationships/image" Target="../media/image42.jpeg"/><Relationship Id="rId28" Type="http://schemas.microsoft.com/office/2007/relationships/hdphoto" Target="../media/hdphoto33.wdp"/><Relationship Id="rId36" Type="http://schemas.microsoft.com/office/2007/relationships/hdphoto" Target="../media/hdphoto37.wdp"/><Relationship Id="rId10" Type="http://schemas.microsoft.com/office/2007/relationships/hdphoto" Target="../media/hdphoto24.wdp"/><Relationship Id="rId19" Type="http://schemas.openxmlformats.org/officeDocument/2006/relationships/image" Target="../media/image40.jpeg"/><Relationship Id="rId31" Type="http://schemas.openxmlformats.org/officeDocument/2006/relationships/image" Target="../media/image46.jpeg"/><Relationship Id="rId4" Type="http://schemas.microsoft.com/office/2007/relationships/hdphoto" Target="../media/hdphoto5.wdp"/><Relationship Id="rId9" Type="http://schemas.openxmlformats.org/officeDocument/2006/relationships/image" Target="../media/image35.jpeg"/><Relationship Id="rId14" Type="http://schemas.microsoft.com/office/2007/relationships/hdphoto" Target="../media/hdphoto26.wdp"/><Relationship Id="rId22" Type="http://schemas.microsoft.com/office/2007/relationships/hdphoto" Target="../media/hdphoto30.wdp"/><Relationship Id="rId27" Type="http://schemas.openxmlformats.org/officeDocument/2006/relationships/image" Target="../media/image44.jpeg"/><Relationship Id="rId30" Type="http://schemas.microsoft.com/office/2007/relationships/hdphoto" Target="../media/hdphoto34.wdp"/><Relationship Id="rId35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11.pn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0.wdp"/><Relationship Id="rId5" Type="http://schemas.openxmlformats.org/officeDocument/2006/relationships/image" Target="../media/image51.jpeg"/><Relationship Id="rId10" Type="http://schemas.microsoft.com/office/2007/relationships/hdphoto" Target="../media/hdphoto42.wdp"/><Relationship Id="rId4" Type="http://schemas.microsoft.com/office/2007/relationships/hdphoto" Target="../media/hdphoto5.wdp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01042"/>
            <a:ext cx="10477500" cy="1218142"/>
          </a:xfrm>
        </p:spPr>
        <p:txBody>
          <a:bodyPr>
            <a:noAutofit/>
          </a:bodyPr>
          <a:lstStyle/>
          <a:p>
            <a:r>
              <a:rPr lang="ru-RU" sz="2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Государственное бюджетное дошкольное образовательное учреждение</a:t>
            </a:r>
            <a:br>
              <a:rPr lang="ru-RU" sz="22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центр развития ребенка – детский сад № 48</a:t>
            </a:r>
            <a:br>
              <a:rPr lang="ru-RU" sz="22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Красносельского района  Санкт-Петербурга</a:t>
            </a:r>
            <a:endParaRPr lang="ru-RU" sz="2200" dirty="0"/>
          </a:p>
        </p:txBody>
      </p:sp>
      <p:pic>
        <p:nvPicPr>
          <p:cNvPr id="1026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8539118" y="640035"/>
            <a:ext cx="1021476" cy="78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4" t="39502" r="42423" b="40464"/>
          <a:stretch/>
        </p:blipFill>
        <p:spPr>
          <a:xfrm>
            <a:off x="4515525" y="5161773"/>
            <a:ext cx="1162529" cy="10896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2132" y="1735880"/>
            <a:ext cx="9158518" cy="1900686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ctr"/>
            <a:r>
              <a:rPr lang="ru-RU" sz="3900" b="1" dirty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Экологический проект </a:t>
            </a:r>
            <a:br>
              <a:rPr lang="ru-RU" sz="3900" b="1" dirty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</a:br>
            <a:r>
              <a:rPr lang="ru-RU" sz="3900" b="1" dirty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в рамках международной программы </a:t>
            </a:r>
            <a:br>
              <a:rPr lang="ru-RU" sz="3900" b="1" dirty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</a:br>
            <a:r>
              <a:rPr lang="ru-RU" sz="3900" b="1" dirty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«Эко-Школы/Зеленый флаг»</a:t>
            </a:r>
            <a:endParaRPr lang="ru-RU" sz="39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3020" y="3605537"/>
            <a:ext cx="6875292" cy="1577520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pPr algn="ctr"/>
            <a:r>
              <a:rPr lang="ru-RU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«Эко – Я! Эко – Мы!</a:t>
            </a:r>
            <a:br>
              <a:rPr lang="ru-RU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</a:br>
            <a:r>
              <a:rPr lang="ru-RU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Эко -Мир»</a:t>
            </a:r>
            <a:endParaRPr lang="ru-RU" sz="4800" dirty="0"/>
          </a:p>
        </p:txBody>
      </p:sp>
      <p:sp>
        <p:nvSpPr>
          <p:cNvPr id="10" name="Рамка 9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 descr="зеленый флаг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0784" y="665669"/>
            <a:ext cx="971508" cy="8156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9" y="5228066"/>
            <a:ext cx="2213173" cy="1698151"/>
          </a:xfrm>
          <a:prstGeom prst="rect">
            <a:avLst/>
          </a:prstGeom>
        </p:spPr>
      </p:pic>
      <p:pic>
        <p:nvPicPr>
          <p:cNvPr id="3" name="Picture 2" descr="F:\2019\ЗЕЛЕНЫЙ ФЛАГ\КАРТИНКИ\x_dba8cf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88" y="5228070"/>
            <a:ext cx="1616162" cy="15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9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4586" y="170914"/>
            <a:ext cx="7590843" cy="102352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ctr"/>
            <a:r>
              <a:rPr lang="ru-RU" sz="3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Конкурс</a:t>
            </a:r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/>
            </a:r>
            <a:b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</a:br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«Фантастический  мир насекомых»</a:t>
            </a:r>
            <a:endParaRPr lang="ru-RU" sz="2600" dirty="0"/>
          </a:p>
        </p:txBody>
      </p:sp>
      <p:pic>
        <p:nvPicPr>
          <p:cNvPr id="7" name="Рисунок 6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sp>
        <p:nvSpPr>
          <p:cNvPr id="8" name="Рамка 7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3220" y="1220058"/>
            <a:ext cx="9653572" cy="1639076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Конкурс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детского творчества 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состоялся 13 апреля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2019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года при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поддержке Местной Администрации муниципального образования города Красное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Село. Приняли участие 10 дошкольных учреждений. Жюри было представлено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48 «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Мобилей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 и 40 костюмов в номинации «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Дефиле»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 использованием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бросового материала.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3" y="3140108"/>
            <a:ext cx="5577547" cy="3583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6262" r="18301" b="3581"/>
          <a:stretch/>
        </p:blipFill>
        <p:spPr>
          <a:xfrm>
            <a:off x="6246404" y="3040493"/>
            <a:ext cx="1832808" cy="1688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01" t="18303" r="17199"/>
          <a:stretch/>
        </p:blipFill>
        <p:spPr>
          <a:xfrm>
            <a:off x="8449514" y="3040493"/>
            <a:ext cx="1764449" cy="1688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00" t="15900" r="22521"/>
          <a:stretch/>
        </p:blipFill>
        <p:spPr>
          <a:xfrm>
            <a:off x="6326494" y="4967807"/>
            <a:ext cx="1749770" cy="191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0" t="32879" r="54900" b="15914"/>
          <a:stretch/>
        </p:blipFill>
        <p:spPr>
          <a:xfrm rot="16200000">
            <a:off x="8371683" y="5060641"/>
            <a:ext cx="1874237" cy="1824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1865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3257" y="277786"/>
            <a:ext cx="8910990" cy="102352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ctr"/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«Защитники Природы» </a:t>
            </a:r>
          </a:p>
          <a:p>
            <a:pPr algn="ctr"/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endParaRPr lang="ru-RU" sz="2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17" y="5152186"/>
            <a:ext cx="3009849" cy="1863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50215" y="864990"/>
            <a:ext cx="9905444" cy="1331299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апреле для воспитанников старших групп прошло развлечение, посвященное 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«Дню Земли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». В гости к детям пришли «Елочка» и желудь «Шалун».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Они  предложили детям отправиться в путешествие. Совершая добрые поступки мы становимся настоящими «Защитниками природы».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4183" r="4300"/>
          <a:stretch/>
        </p:blipFill>
        <p:spPr>
          <a:xfrm>
            <a:off x="700745" y="5195876"/>
            <a:ext cx="2630748" cy="1834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1"/>
          <a:stretch/>
        </p:blipFill>
        <p:spPr>
          <a:xfrm>
            <a:off x="1786422" y="2349817"/>
            <a:ext cx="3277961" cy="232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00" t="23412" r="10700"/>
          <a:stretch/>
        </p:blipFill>
        <p:spPr>
          <a:xfrm>
            <a:off x="3809706" y="5234437"/>
            <a:ext cx="2475275" cy="179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1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53" y="2335978"/>
            <a:ext cx="3874038" cy="2357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67" b="98940" l="9547" r="94033"/>
                    </a14:imgEffect>
                    <a14:imgEffect>
                      <a14:sharpenSoften amount="50000"/>
                    </a14:imgEffect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8" r="8089"/>
          <a:stretch/>
        </p:blipFill>
        <p:spPr>
          <a:xfrm>
            <a:off x="290982" y="2885522"/>
            <a:ext cx="1541208" cy="23164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10511" r="19872" b="9620"/>
          <a:stretch/>
        </p:blipFill>
        <p:spPr>
          <a:xfrm flipH="1">
            <a:off x="8947261" y="2812247"/>
            <a:ext cx="1308399" cy="238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84" r="12201"/>
          <a:stretch/>
        </p:blipFill>
        <p:spPr>
          <a:xfrm>
            <a:off x="1690857" y="5472291"/>
            <a:ext cx="2262614" cy="162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4" y="4706941"/>
            <a:ext cx="1938181" cy="129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3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29200" b="2043"/>
          <a:stretch/>
        </p:blipFill>
        <p:spPr>
          <a:xfrm rot="16200000">
            <a:off x="2550456" y="3001869"/>
            <a:ext cx="1813116" cy="2094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9" t="7065" r="22572" b="4200"/>
          <a:stretch/>
        </p:blipFill>
        <p:spPr>
          <a:xfrm>
            <a:off x="4782985" y="3142404"/>
            <a:ext cx="2265146" cy="1809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6262" r="20700" b="21007"/>
          <a:stretch/>
        </p:blipFill>
        <p:spPr>
          <a:xfrm rot="16200000">
            <a:off x="5454341" y="5547253"/>
            <a:ext cx="1690894" cy="1298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-1676"/>
          <a:stretch/>
        </p:blipFill>
        <p:spPr>
          <a:xfrm>
            <a:off x="383529" y="3120406"/>
            <a:ext cx="1752977" cy="144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832"/>
          <a:stretch/>
        </p:blipFill>
        <p:spPr>
          <a:xfrm>
            <a:off x="7141598" y="5292470"/>
            <a:ext cx="1615521" cy="1739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005" b="88517" l="17789" r="88763"/>
                    </a14:imgEffect>
                    <a14:imgEffect>
                      <a14:sharpenSoften amount="50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11243" r="11100" b="11544"/>
          <a:stretch/>
        </p:blipFill>
        <p:spPr>
          <a:xfrm rot="16200000">
            <a:off x="3972802" y="5650103"/>
            <a:ext cx="1620369" cy="1264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2" r="67672"/>
          <a:stretch/>
        </p:blipFill>
        <p:spPr>
          <a:xfrm>
            <a:off x="1999925" y="170913"/>
            <a:ext cx="1034383" cy="10933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6617" y="1321259"/>
            <a:ext cx="9864906" cy="1639076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эколого-благотворительном проекте наше учреждение третий год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За время проекта мы собрали более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260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кг. крышечек 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этом году заняли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почетное третье место в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городе. А какие получились у нас привлекательные </a:t>
            </a:r>
            <a:r>
              <a:rPr lang="ru-RU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ёмкости </a:t>
            </a:r>
            <a:r>
              <a:rPr lang="ru-RU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для приема </a:t>
            </a:r>
            <a:r>
              <a:rPr lang="ru-RU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экокрышек</a:t>
            </a:r>
            <a:r>
              <a:rPr lang="ru-RU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.</a:t>
            </a:r>
            <a:r>
              <a:rPr lang="ru-RU" dirty="0" smtClean="0"/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Чтобы проявить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заботу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другом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человеке, даже  привычный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«мусор»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может быть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ценным и нужным ресурсом.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76021" y="449630"/>
            <a:ext cx="4885966" cy="561858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#</a:t>
            </a:r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Крышечки </a:t>
            </a:r>
            <a:r>
              <a:rPr lang="ru-RU" sz="3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ДоброТЫ</a:t>
            </a:r>
            <a:endParaRPr lang="ru-RU" sz="3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bright="3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91" t="13133" r="29400"/>
          <a:stretch/>
        </p:blipFill>
        <p:spPr>
          <a:xfrm>
            <a:off x="7220312" y="3127913"/>
            <a:ext cx="1217079" cy="179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3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8389" r="19701" b="7487"/>
          <a:stretch/>
        </p:blipFill>
        <p:spPr>
          <a:xfrm rot="16200000">
            <a:off x="8528285" y="3341105"/>
            <a:ext cx="1777206" cy="137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  <a14:imgEffect>
                      <a14:brightnessContrast bright="22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87491" y="5517774"/>
            <a:ext cx="1832652" cy="1215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968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5952" y="283139"/>
            <a:ext cx="6825600" cy="623413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pPr algn="ctr"/>
            <a:r>
              <a:rPr lang="ru-RU" sz="3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Цветочная клумба на окне</a:t>
            </a:r>
            <a:endParaRPr lang="ru-RU" sz="3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1806" y="968461"/>
            <a:ext cx="9406044" cy="1331299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Каждое лето мы высаживаем на участке детского сада выращенную рассаду цветов. В этом году прошел конкурс «Цветочная клумба». Очень порадовало оформление и  разнообразие цветочной рассады (виола, бархатцы, петуньи,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лаватера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амаранты, душистый горошек , гвоздики  и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др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97"/>
          <a:stretch/>
        </p:blipFill>
        <p:spPr>
          <a:xfrm>
            <a:off x="414214" y="2669196"/>
            <a:ext cx="3094624" cy="18418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38" y="4982035"/>
            <a:ext cx="2940627" cy="1957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43" y="2633726"/>
            <a:ext cx="3031980" cy="1877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5" y="4953820"/>
            <a:ext cx="2884369" cy="1920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35" y="4951597"/>
            <a:ext cx="3032588" cy="1922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38" y="2547203"/>
            <a:ext cx="2971656" cy="1978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407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2" y="2551616"/>
            <a:ext cx="2945482" cy="2205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192529" y="180367"/>
            <a:ext cx="1920411" cy="700357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9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</a:t>
            </a:r>
            <a:endParaRPr lang="ru-RU" sz="3900" dirty="0"/>
          </a:p>
        </p:txBody>
      </p:sp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3841" y="877027"/>
            <a:ext cx="5551212" cy="531080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pPr algn="ctr"/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«Помогите птицам зимой</a:t>
            </a:r>
            <a:r>
              <a:rPr lang="ru-RU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6222" y="1408107"/>
            <a:ext cx="96205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Мы выяснили, что сделать и расставить кормушки на участке – это не главное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Важно знать, чем кормить птиц и каких именно.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Опытным путем пришли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 выводу, что самое лучшее лакомство для птиц семена подсолнуха и сало.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100000" l="625" r="99792">
                        <a14:foregroundMark x1="6458" y1="11500" x2="6458" y2="11500"/>
                        <a14:foregroundMark x1="15000" y1="20750" x2="15000" y2="20750"/>
                        <a14:foregroundMark x1="70417" y1="6000" x2="70417" y2="6000"/>
                        <a14:foregroundMark x1="76875" y1="20000" x2="76875" y2="20000"/>
                        <a14:foregroundMark x1="77500" y1="6750" x2="77500" y2="6750"/>
                        <a14:foregroundMark x1="75625" y1="4750" x2="75625" y2="4750"/>
                        <a14:foregroundMark x1="75417" y1="16000" x2="75417" y2="16000"/>
                        <a14:foregroundMark x1="95833" y1="60750" x2="95833" y2="60750"/>
                        <a14:foregroundMark x1="77083" y1="58500" x2="77083" y2="58500"/>
                        <a14:foregroundMark x1="57292" y1="59250" x2="57292" y2="59250"/>
                        <a14:foregroundMark x1="30417" y1="47250" x2="30417" y2="47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7825" r="1729"/>
          <a:stretch/>
        </p:blipFill>
        <p:spPr>
          <a:xfrm>
            <a:off x="7693687" y="2423770"/>
            <a:ext cx="2413107" cy="21114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79" b="89792" l="1750" r="99250">
                        <a14:backgroundMark x1="21625" y1="54253" x2="21625" y2="54253"/>
                        <a14:backgroundMark x1="68250" y1="61626" x2="68250" y2="61626"/>
                        <a14:backgroundMark x1="62250" y1="64839" x2="62250" y2="64839"/>
                        <a14:backgroundMark x1="67000" y1="62382" x2="67000" y2="62382"/>
                        <a14:backgroundMark x1="63250" y1="64461" x2="63250" y2="64461"/>
                        <a14:backgroundMark x1="69125" y1="62949" x2="69125" y2="62949"/>
                        <a14:backgroundMark x1="78875" y1="52174" x2="78875" y2="52174"/>
                        <a14:backgroundMark x1="64375" y1="63327" x2="64375" y2="63327"/>
                        <a14:backgroundMark x1="70250" y1="63327" x2="70250" y2="63327"/>
                        <a14:backgroundMark x1="37750" y1="65406" x2="37750" y2="65406"/>
                        <a14:backgroundMark x1="38000" y1="72779" x2="38000" y2="72779"/>
                        <a14:backgroundMark x1="41125" y1="74669" x2="41125" y2="74669"/>
                        <a14:backgroundMark x1="37625" y1="64650" x2="37625" y2="64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728" y="3760606"/>
            <a:ext cx="842293" cy="556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6" y="4979187"/>
            <a:ext cx="2906807" cy="20535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45" y="2507227"/>
            <a:ext cx="1728065" cy="2205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59" y="4901777"/>
            <a:ext cx="2832934" cy="213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2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25"/>
          <a:stretch/>
        </p:blipFill>
        <p:spPr>
          <a:xfrm>
            <a:off x="7942932" y="4665877"/>
            <a:ext cx="1832322" cy="239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26" y="2507227"/>
            <a:ext cx="1806737" cy="2211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9281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98390" y="336059"/>
            <a:ext cx="6840760" cy="961967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ctr"/>
            <a:r>
              <a:rPr lang="ru-RU" sz="28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ЭкофотоКонкурс</a:t>
            </a:r>
            <a:endParaRPr lang="ru-RU" sz="28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«Поймай осеннее мгновенье»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8203" y="1298026"/>
            <a:ext cx="9919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Так назывался фотоконкурс, который мы провели в детском саду,  одновременно став участниками «Всероссийского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флешмоба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«Моя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любимая Родина. Краски осени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». Более сотни красивых,  удивительных фотографий  были размещены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фойе учреждения 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на сайте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«Просвещение» 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https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://vk.com/prosv.dino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2" y="4895335"/>
            <a:ext cx="2119480" cy="18001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" b="100000" l="556" r="100000">
                        <a14:foregroundMark x1="13111" y1="15020" x2="13111" y2="15020"/>
                        <a14:foregroundMark x1="18556" y1="14822" x2="18556" y2="14822"/>
                        <a14:foregroundMark x1="5556" y1="42885" x2="5556" y2="42885"/>
                        <a14:foregroundMark x1="11333" y1="10870" x2="11333" y2="10870"/>
                        <a14:foregroundMark x1="11333" y1="21146" x2="11333" y2="21146"/>
                        <a14:foregroundMark x1="20000" y1="10870" x2="20000" y2="10870"/>
                        <a14:foregroundMark x1="21444" y1="19565" x2="21444" y2="19565"/>
                        <a14:foregroundMark x1="6444" y1="61265" x2="6444" y2="61265"/>
                        <a14:foregroundMark x1="5000" y1="53557" x2="5000" y2="53557"/>
                        <a14:foregroundMark x1="21778" y1="82016" x2="21778" y2="82016"/>
                        <a14:foregroundMark x1="19778" y1="81818" x2="19778" y2="81818"/>
                        <a14:foregroundMark x1="19778" y1="76877" x2="19778" y2="76877"/>
                        <a14:foregroundMark x1="21222" y1="87154" x2="21222" y2="87154"/>
                        <a14:foregroundMark x1="31556" y1="88538" x2="31556" y2="88538"/>
                        <a14:foregroundMark x1="45556" y1="90711" x2="45556" y2="90711"/>
                        <a14:foregroundMark x1="70667" y1="45257" x2="70667" y2="45257"/>
                        <a14:foregroundMark x1="88444" y1="41897" x2="88444" y2="41897"/>
                        <a14:foregroundMark x1="95889" y1="55138" x2="95889" y2="55138"/>
                        <a14:foregroundMark x1="97889" y1="50988" x2="97889" y2="50988"/>
                        <a14:foregroundMark x1="84889" y1="45850" x2="84889" y2="45850"/>
                        <a14:foregroundMark x1="89556" y1="38142" x2="89556" y2="38142"/>
                        <a14:foregroundMark x1="82111" y1="41107" x2="82111" y2="41107"/>
                        <a14:foregroundMark x1="94222" y1="51186" x2="94222" y2="51186"/>
                        <a14:foregroundMark x1="94444" y1="62451" x2="94444" y2="62451"/>
                        <a14:foregroundMark x1="33667" y1="80040" x2="33667" y2="80040"/>
                        <a14:foregroundMark x1="28444" y1="76877" x2="28444" y2="76877"/>
                        <a14:foregroundMark x1="32444" y1="81818" x2="32444" y2="81818"/>
                        <a14:foregroundMark x1="30778" y1="84585" x2="30778" y2="84585"/>
                        <a14:foregroundMark x1="33000" y1="76285" x2="33000" y2="76285"/>
                        <a14:foregroundMark x1="28778" y1="80040" x2="28778" y2="80040"/>
                        <a14:foregroundMark x1="30222" y1="80830" x2="30222" y2="80830"/>
                        <a14:foregroundMark x1="27333" y1="75889" x2="27333" y2="75889"/>
                        <a14:foregroundMark x1="15111" y1="18577" x2="15111" y2="18577"/>
                        <a14:foregroundMark x1="20333" y1="6126" x2="20333" y2="6126"/>
                        <a14:foregroundMark x1="9556" y1="8300" x2="9556" y2="8300"/>
                        <a14:foregroundMark x1="3778" y1="51976" x2="3778" y2="51976"/>
                        <a14:foregroundMark x1="2000" y1="52964" x2="2000" y2="52964"/>
                        <a14:foregroundMark x1="64111" y1="41107" x2="64111" y2="41107"/>
                        <a14:foregroundMark x1="65556" y1="37549" x2="65556" y2="37549"/>
                        <a14:foregroundMark x1="57111" y1="34585" x2="57111" y2="34585"/>
                        <a14:foregroundMark x1="60333" y1="32609" x2="60333" y2="32609"/>
                        <a14:foregroundMark x1="64333" y1="34980" x2="64333" y2="34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40" y="170913"/>
            <a:ext cx="1426348" cy="7527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4" b="100000" l="0" r="100000">
                        <a14:foregroundMark x1="76799" y1="87838" x2="76799" y2="87838"/>
                        <a14:backgroundMark x1="77226" y1="87989" x2="77226" y2="87989"/>
                        <a14:backgroundMark x1="77158" y1="82973" x2="77158" y2="82973"/>
                        <a14:backgroundMark x1="77374" y1="66959" x2="77374" y2="66959"/>
                        <a14:backgroundMark x1="57172" y1="88596" x2="57172" y2="88596"/>
                        <a14:backgroundMark x1="41010" y1="92690" x2="41010" y2="92690"/>
                        <a14:backgroundMark x1="10909" y1="91520" x2="10909" y2="91520"/>
                        <a14:backgroundMark x1="64848" y1="92105" x2="64848" y2="92105"/>
                        <a14:backgroundMark x1="85859" y1="67544" x2="85859" y2="67544"/>
                        <a14:backgroundMark x1="85657" y1="94152" x2="85657" y2="94152"/>
                        <a14:backgroundMark x1="52121" y1="83626" x2="52121" y2="83626"/>
                        <a14:backgroundMark x1="32929" y1="93860" x2="32929" y2="93860"/>
                        <a14:backgroundMark x1="9091" y1="80409" x2="9091" y2="80409"/>
                        <a14:backgroundMark x1="63838" y1="85380" x2="63838" y2="85380"/>
                        <a14:backgroundMark x1="75960" y1="95906" x2="75960" y2="95906"/>
                        <a14:backgroundMark x1="55758" y1="82749" x2="55758" y2="82749"/>
                        <a14:backgroundMark x1="78788" y1="72807" x2="78788" y2="72807"/>
                        <a14:backgroundMark x1="84444" y1="94737" x2="84444" y2="94737"/>
                        <a14:backgroundMark x1="63838" y1="93567" x2="63838" y2="93567"/>
                        <a14:backgroundMark x1="50303" y1="94737" x2="50303" y2="94737"/>
                        <a14:backgroundMark x1="57980" y1="81579" x2="57980" y2="81579"/>
                        <a14:backgroundMark x1="43232" y1="85965" x2="43232" y2="85965"/>
                        <a14:backgroundMark x1="62020" y1="85380" x2="62020" y2="85380"/>
                        <a14:backgroundMark x1="45455" y1="85088" x2="45455" y2="85088"/>
                        <a14:backgroundMark x1="37374" y1="90643" x2="37374" y2="90643"/>
                      </a14:backgroundRemoval>
                    </a14:imgEffect>
                    <a14:imgEffect>
                      <a14:brightnessContrast bright="16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84"/>
          <a:stretch/>
        </p:blipFill>
        <p:spPr>
          <a:xfrm rot="18039436">
            <a:off x="368280" y="2645430"/>
            <a:ext cx="2085224" cy="179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6160">
            <a:off x="1658147" y="333968"/>
            <a:ext cx="712098" cy="7041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51" y="2692703"/>
            <a:ext cx="1483399" cy="197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68"/>
          <a:stretch/>
        </p:blipFill>
        <p:spPr>
          <a:xfrm>
            <a:off x="8559837" y="4779506"/>
            <a:ext cx="1662606" cy="1916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42" y="4809826"/>
            <a:ext cx="1708160" cy="1929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36" y="4809826"/>
            <a:ext cx="1970948" cy="1970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990" y="2655790"/>
            <a:ext cx="2634294" cy="1975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94" y="2694849"/>
            <a:ext cx="2448272" cy="1836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52421">
            <a:off x="9248207" y="2378315"/>
            <a:ext cx="809573" cy="8095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brightnessContrast bright="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68" y="4898770"/>
            <a:ext cx="1561782" cy="1872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0029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1224" y="124303"/>
            <a:ext cx="1978119" cy="700357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 4</a:t>
            </a:r>
            <a:endParaRPr lang="ru-RU" sz="3900" dirty="0"/>
          </a:p>
        </p:txBody>
      </p:sp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202" y="1326565"/>
            <a:ext cx="9919099" cy="1331299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Ежемесячно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обсуждались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предстоящие мероприятия.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заседании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эко-совета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заслушивались отчеты по результатам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выполнения мероприятий.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необходимости в план действий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вносились корректировки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дополнения новыми мероприятиями.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7166" y="702097"/>
            <a:ext cx="6105851" cy="623413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pPr algn="ctr"/>
            <a:r>
              <a:rPr lang="ru-RU" sz="3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«Мониторинг и оценка»</a:t>
            </a:r>
          </a:p>
        </p:txBody>
      </p:sp>
      <p:sp>
        <p:nvSpPr>
          <p:cNvPr id="7" name="Рамка 6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F:\2019\МЕРОПРИЯТИЯ\КОНКУРСЫ\ДЕКАБРЬ\ЗЕЛЕНОДОЛЬСК\sxNKAq9wq5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54" y="2675538"/>
            <a:ext cx="2066294" cy="1393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F:\2019\МЕРОПРИЯТИЯ\КОНКУРСЫ\ДЕКАБРЬ\ЗЕЛЕНОДОЛЬСК\dhiaV03lHj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18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6"/>
          <a:stretch/>
        </p:blipFill>
        <p:spPr bwMode="auto">
          <a:xfrm>
            <a:off x="378095" y="2819660"/>
            <a:ext cx="1979627" cy="1393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F:\2019\МЕРОПРИЯТИЯ\КОНКУРСЫ\ДЕКАБРЬ\ЕЛОЧКА ЖИВИ\воронков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5" y="4590529"/>
            <a:ext cx="1702683" cy="120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2019\МЕРОПРИЯТИЯ\КОНКУРСЫ\ДЕКАБРЬ\ЕЛОЧКА ЖИВИ\ихсанова-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70" y="5192634"/>
            <a:ext cx="1656184" cy="117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2019\МЕРОПРИЯТИЯ\КОНКУРСЫ\ДЕКАБРЬ\ЕЛОЧКА ЖИВИ\ихсанова-001 — копия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1" y="5794741"/>
            <a:ext cx="1616101" cy="1172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12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26" y="2565240"/>
            <a:ext cx="1149607" cy="158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49"/>
          <a:stretch/>
        </p:blipFill>
        <p:spPr>
          <a:xfrm rot="10800000">
            <a:off x="7323273" y="2657864"/>
            <a:ext cx="1192281" cy="1717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6" t="1701" b="1323"/>
          <a:stretch/>
        </p:blipFill>
        <p:spPr>
          <a:xfrm>
            <a:off x="9133562" y="5627230"/>
            <a:ext cx="1174272" cy="148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51" y="2576453"/>
            <a:ext cx="1124973" cy="159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8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70" y="4508018"/>
            <a:ext cx="1544293" cy="109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2" y="4167758"/>
            <a:ext cx="1143879" cy="161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17" y="2971687"/>
            <a:ext cx="1045505" cy="143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166" y="5751279"/>
            <a:ext cx="1006036" cy="131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85" y="4556555"/>
            <a:ext cx="1076812" cy="14357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73" y="5096272"/>
            <a:ext cx="1057501" cy="14169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50" y="5332270"/>
            <a:ext cx="1223135" cy="172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99" y="5804771"/>
            <a:ext cx="984508" cy="131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917" y="3933739"/>
            <a:ext cx="1080395" cy="139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" b="1336"/>
          <a:stretch/>
        </p:blipFill>
        <p:spPr>
          <a:xfrm>
            <a:off x="6320064" y="4402484"/>
            <a:ext cx="990697" cy="12421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" b="2568"/>
          <a:stretch/>
        </p:blipFill>
        <p:spPr>
          <a:xfrm>
            <a:off x="6995335" y="5784023"/>
            <a:ext cx="971069" cy="13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73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2529" y="180367"/>
            <a:ext cx="1978119" cy="700357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 5</a:t>
            </a:r>
            <a:endParaRPr lang="ru-RU" sz="3900" dirty="0"/>
          </a:p>
        </p:txBody>
      </p:sp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268421" y="968461"/>
            <a:ext cx="6683242" cy="997644"/>
          </a:xfrm>
          <a:prstGeom prst="rect">
            <a:avLst/>
          </a:prstGeom>
        </p:spPr>
        <p:txBody>
          <a:bodyPr wrap="none" lIns="99212" tIns="49607" rIns="99212" bIns="4960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Включение экологической тематики </a:t>
            </a:r>
            <a:b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</a:br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во все виды деятельности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9000"/>
                    </a14:imgEffect>
                    <a14:imgEffect>
                      <a14:brightnessContrast bright="1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2" y="2815398"/>
            <a:ext cx="2284038" cy="171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739929" y="2111255"/>
            <a:ext cx="3523522" cy="523220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Конструирование из различных материалов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13335" y="2105380"/>
            <a:ext cx="4392488" cy="523220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Познавательно-исследовательская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деятельность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4000"/>
                    </a14:imgEffect>
                    <a14:imgEffect>
                      <a14:brightnessContrast bright="12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51" y="2815398"/>
            <a:ext cx="2284040" cy="171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2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2" y="5413620"/>
            <a:ext cx="2341306" cy="155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918270" y="4732949"/>
            <a:ext cx="3771230" cy="523220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Восприятие художественной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литературы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88000"/>
                    </a14:imgEffect>
                    <a14:imgEffect>
                      <a14:brightnessContrast bright="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65" y="5396795"/>
            <a:ext cx="2436045" cy="162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6000"/>
                    </a14:imgEffect>
                    <a14:imgEffect>
                      <a14:brightnessContrast bright="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42" y="5355249"/>
            <a:ext cx="2426290" cy="167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5413335" y="4741399"/>
            <a:ext cx="2252197" cy="523220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Музыкальная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деятельность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3000"/>
                    </a14:imgEffect>
                    <a14:imgEffect>
                      <a14:brightnessContrast bright="1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95" y="2715600"/>
            <a:ext cx="2449736" cy="181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1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171"/>
          <a:stretch/>
        </p:blipFill>
        <p:spPr>
          <a:xfrm>
            <a:off x="5214431" y="2724501"/>
            <a:ext cx="2361418" cy="180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8047063" y="4732949"/>
            <a:ext cx="2059732" cy="523220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Игровая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деятельность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69" y="5355249"/>
            <a:ext cx="2363083" cy="1663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640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2529" y="180367"/>
            <a:ext cx="1978119" cy="700357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 6</a:t>
            </a:r>
            <a:endParaRPr lang="ru-RU" sz="3900" dirty="0"/>
          </a:p>
        </p:txBody>
      </p:sp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782366" y="906195"/>
            <a:ext cx="7260807" cy="613936"/>
          </a:xfrm>
          <a:prstGeom prst="rect">
            <a:avLst/>
          </a:prstGeom>
        </p:spPr>
        <p:txBody>
          <a:bodyPr wrap="none" lIns="99212" tIns="49607" rIns="99212" bIns="4960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Предоставление информации и сотрудничества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4442" y="1600159"/>
            <a:ext cx="97930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Информирование о проведенных мероприятиях, осуществлялось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через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местные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СМИ, на сайтах ИМЦ,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группы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ВКонтакте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».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978759" y="2514222"/>
            <a:ext cx="3184291" cy="954107"/>
          </a:xfrm>
          <a:prstGeom prst="rect">
            <a:avLst/>
          </a:prstGeom>
          <a:solidFill>
            <a:srgbClr val="CCE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Альманах «Событие»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Сборник статей образовательных организаций Красносельского района Санкт-Петербурга, 2018 год</a:t>
            </a:r>
            <a:endParaRPr lang="ru-RU" sz="14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741" y1="17097" x2="24741" y2="17097"/>
                        <a14:foregroundMark x1="33182" y1="17269" x2="33554" y2="17097"/>
                        <a14:foregroundMark x1="41374" y1="17785" x2="41746" y2="17785"/>
                        <a14:foregroundMark x1="42739" y1="17785" x2="42739" y2="17785"/>
                        <a14:foregroundMark x1="40215" y1="17958" x2="40215" y2="17958"/>
                        <a14:foregroundMark x1="28879" y1="16581" x2="28879" y2="16581"/>
                        <a14:foregroundMark x1="15432" y1="15892" x2="15432" y2="15892"/>
                        <a14:foregroundMark x1="11667" y1="15892" x2="11667" y2="15892"/>
                        <a14:foregroundMark x1="11419" y1="16753" x2="11419" y2="16753"/>
                        <a14:foregroundMark x1="11543" y1="17269" x2="11916" y2="17269"/>
                        <a14:foregroundMark x1="9516" y1="16064" x2="9516" y2="16064"/>
                        <a14:foregroundMark x1="10633" y1="17441" x2="10633" y2="17441"/>
                        <a14:foregroundMark x1="10757" y1="16925" x2="10757" y2="16925"/>
                        <a14:foregroundMark x1="11791" y1="17613" x2="12040" y2="16925"/>
                        <a14:foregroundMark x1="93711" y1="38898" x2="93711" y2="38898"/>
                        <a14:foregroundMark x1="93959" y1="39931" x2="93959" y2="39931"/>
                        <a14:foregroundMark x1="93463" y1="49742" x2="93463" y2="49742"/>
                        <a14:foregroundMark x1="94332" y1="64200" x2="94704" y2="64028"/>
                        <a14:foregroundMark x1="94332" y1="77108" x2="94332" y2="77108"/>
                        <a14:foregroundMark x1="95325" y1="87263" x2="95325" y2="87263"/>
                        <a14:foregroundMark x1="26706" y1="20027" x2="26706" y2="20027"/>
                        <a14:foregroundMark x1="29871" y1="16735" x2="29871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5"/>
          <a:stretch/>
        </p:blipFill>
        <p:spPr>
          <a:xfrm>
            <a:off x="170592" y="3719659"/>
            <a:ext cx="420406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2" y="2839002"/>
            <a:ext cx="897675" cy="125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615014" y="2621941"/>
            <a:ext cx="2714091" cy="738664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Газета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«Вести Красного Села»</a:t>
            </a:r>
            <a:b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№ 10/2019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00" y="3719659"/>
            <a:ext cx="2762494" cy="281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4448951" y="2514221"/>
            <a:ext cx="2960551" cy="954107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Газета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«Школьное обозрение»  ГБУ ИМЦ 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Красносельского района СПБ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Выпуск 2(11)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"/>
          <a:stretch/>
        </p:blipFill>
        <p:spPr>
          <a:xfrm>
            <a:off x="4590678" y="3718930"/>
            <a:ext cx="267709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6407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322803" y="180876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47" y="3132685"/>
            <a:ext cx="2581511" cy="1792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1773" y="1430979"/>
            <a:ext cx="3510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II 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МЕЖРЕГИОНАЛЬНАЯ 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КОНФЕРЕНЦИЯ</a:t>
            </a:r>
            <a:endParaRPr lang="ru-RU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«Образовательная 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среда детского сада </a:t>
            </a:r>
          </a:p>
          <a:p>
            <a:pPr algn="ctr"/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как ресурс экологического воспитания </a:t>
            </a:r>
          </a:p>
          <a:p>
            <a:pPr algn="ctr"/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детей дошкольного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возраста»</a:t>
            </a: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1465" y="4590529"/>
            <a:ext cx="3191002" cy="523220"/>
          </a:xfrm>
          <a:prstGeom prst="rect">
            <a:avLst/>
          </a:prstGeom>
          <a:solidFill>
            <a:srgbClr val="CCE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Передвижной методический </a:t>
            </a:r>
            <a:r>
              <a:rPr lang="ru-RU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семинар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Финляндия-Швеция</a:t>
            </a:r>
            <a:endParaRPr lang="ru-RU" sz="1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22226" y="1570727"/>
            <a:ext cx="2862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Петербургский международный </a:t>
            </a:r>
          </a:p>
          <a:p>
            <a:pPr algn="ctr"/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образовательный форум – 2019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61780" y="2162089"/>
            <a:ext cx="3278469" cy="738664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Открытая научно-практическая конференция «Инновационные практики дошкольного образования»</a:t>
            </a:r>
            <a:endParaRPr lang="ru-RU" sz="1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49" y="5307424"/>
            <a:ext cx="2493028" cy="1767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5" y="5327112"/>
            <a:ext cx="2406266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205872" y="2088155"/>
            <a:ext cx="2956247" cy="954107"/>
          </a:xfrm>
          <a:prstGeom prst="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Педагогические </a:t>
            </a:r>
            <a:r>
              <a:rPr lang="ru-RU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мастерские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«Игровая среда детского сада как ресурс экологического воспитания детей дошкольного возраста»</a:t>
            </a:r>
            <a:endParaRPr lang="ru-RU" sz="14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75998" y="1558776"/>
            <a:ext cx="3100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Открытая научно-практическая 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конференция</a:t>
            </a:r>
            <a:endParaRPr lang="ru-RU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02" y="5233980"/>
            <a:ext cx="2731418" cy="1818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72" y="3150369"/>
            <a:ext cx="2743359" cy="182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3" descr="F:\2019\ГИФКИ\ФОТО ДОУ 51 И ВЫСТАВКА В ИМЦ\IMG_563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3" y="2481324"/>
            <a:ext cx="2657206" cy="1984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73026" y="273573"/>
            <a:ext cx="9199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Международное и межрегиональное сотрудничество</a:t>
            </a:r>
            <a:endParaRPr lang="ru-RU" sz="3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7640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694" y="201042"/>
            <a:ext cx="10148627" cy="1423632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В Международной программе «Эко-школы/Зеленый флаг» </a:t>
            </a:r>
            <a:b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</a:b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наш детский сад  с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2014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 года. </a:t>
            </a: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</a:b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Наша приоритетная тема:</a:t>
            </a:r>
          </a:p>
          <a:p>
            <a:pPr algn="ctr"/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  «РАЦИОНАЛЬНОЕ УПРАВЛЕНИЕ ОТХОДАМИ»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1965" y="1578686"/>
            <a:ext cx="9736082" cy="102352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В 2018 году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на Межрегиональном семинаре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«Эко-школы/Зеленый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флаг»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–модель образования для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устойчивого развития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» нашему учреждению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в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четвертый раз вручили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Зеленый флаг».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  <a:cs typeface="Verdana" pitchFamily="34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диплом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8469" y="5382078"/>
            <a:ext cx="1495894" cy="174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150.jpg"/>
          <p:cNvPicPr>
            <a:picLocks noChangeAspect="1"/>
          </p:cNvPicPr>
          <p:nvPr/>
        </p:nvPicPr>
        <p:blipFill>
          <a:blip r:embed="rId3" cstate="print">
            <a:lum contrast="26000"/>
          </a:blip>
          <a:stretch>
            <a:fillRect/>
          </a:stretch>
        </p:blipFill>
        <p:spPr>
          <a:xfrm>
            <a:off x="3423549" y="5374416"/>
            <a:ext cx="1446256" cy="1756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1" descr="I:\ФОТО К СТЕНД ДОКЛАДУ\img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10682" y="5393946"/>
            <a:ext cx="1449918" cy="1736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55" y="5400660"/>
            <a:ext cx="1424151" cy="1729747"/>
          </a:xfrm>
          <a:prstGeom prst="rect">
            <a:avLst/>
          </a:prstGeom>
        </p:spPr>
      </p:pic>
      <p:pic>
        <p:nvPicPr>
          <p:cNvPr id="13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058998" y="303395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зеленый фла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4954" y="300343"/>
            <a:ext cx="830224" cy="6970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" t="14276" r="5562"/>
          <a:stretch/>
        </p:blipFill>
        <p:spPr>
          <a:xfrm>
            <a:off x="1140821" y="2667804"/>
            <a:ext cx="3929386" cy="2414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74" t="6212" r="4656" b="7014"/>
          <a:stretch/>
        </p:blipFill>
        <p:spPr>
          <a:xfrm>
            <a:off x="5646019" y="2667804"/>
            <a:ext cx="4056978" cy="2411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654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2529" y="180367"/>
            <a:ext cx="1978119" cy="700357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 7</a:t>
            </a:r>
            <a:endParaRPr lang="ru-RU" sz="3900" dirty="0"/>
          </a:p>
        </p:txBody>
      </p:sp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1938384" y="869187"/>
            <a:ext cx="7095788" cy="613936"/>
          </a:xfrm>
          <a:prstGeom prst="rect">
            <a:avLst/>
          </a:prstGeom>
        </p:spPr>
        <p:txBody>
          <a:bodyPr wrap="none" lIns="99212" tIns="49607" rIns="99212" bIns="4960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Формулировка и принятие Экологического кодекса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10802" y="3423218"/>
            <a:ext cx="5584230" cy="3054848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Мир изменять начинаем с себя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В каждом из нас есть свое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Эко – Я!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Друга с собой в </a:t>
            </a:r>
            <a:r>
              <a:rPr lang="ru-RU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Экошколу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возьми. 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Вместе мы сила! Теперь,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Эко – МЫ!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Дружно под флагом зеленым идем.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Нашу планету мы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сбережем: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От мусора, грязи, озоновых дыр,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Чтобы царил на Земле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Эко – МИР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2">
            <a:off x="968345" y="1505830"/>
            <a:ext cx="3368959" cy="26928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423221"/>
            <a:ext cx="3646983" cy="25440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15" y="1832312"/>
            <a:ext cx="3960439" cy="14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07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1224" y="124303"/>
            <a:ext cx="1978119" cy="700357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 1</a:t>
            </a:r>
            <a:endParaRPr lang="ru-RU" sz="3900" dirty="0"/>
          </a:p>
        </p:txBody>
      </p:sp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8351" y="856829"/>
            <a:ext cx="7178297" cy="50030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ctr"/>
            <a:r>
              <a:rPr lang="ru-RU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</a:t>
            </a:r>
            <a:r>
              <a:rPr lang="ru-RU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ОЗДАНИЕ ЭКОЛОГИЧЕСКОГО СОВЕТА»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965" y="1292081"/>
            <a:ext cx="9694827" cy="1639076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Первым шагом нашей работы по международной  программе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«Эко-школы /Зеленый флаг»  в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2018-2019 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учебном году 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стала корректировка 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состава Экологического 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Совета.  Ежегодно он пополняется новыми членами.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Это воспитатели, специалисты, родители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дети подготовительных к школе групп. Совет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собирается 2 раза в год,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начале 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конце учебного года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8200" y="2904858"/>
            <a:ext cx="5238751" cy="2562405"/>
          </a:xfrm>
          <a:prstGeom prst="rect">
            <a:avLst/>
          </a:prstGeom>
        </p:spPr>
        <p:txBody>
          <a:bodyPr lIns="99225" tIns="49612" rIns="99225" bIns="49612">
            <a:spAutoFit/>
          </a:bodyPr>
          <a:lstStyle/>
          <a:p>
            <a:pPr algn="just"/>
            <a:r>
              <a:rPr lang="ru-RU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Наш экологический совет: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310077" indent="-310077">
              <a:buBlip>
                <a:blip r:embed="rId5"/>
              </a:buBlip>
            </a:pP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Учитель-логопед – 1</a:t>
            </a:r>
          </a:p>
          <a:p>
            <a:pPr marL="310077" indent="-310077">
              <a:buBlip>
                <a:blip r:embed="rId5"/>
              </a:buBlip>
            </a:pP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Педагог- психолог – 1    </a:t>
            </a:r>
          </a:p>
          <a:p>
            <a:pPr marL="310077" indent="-310077">
              <a:buBlip>
                <a:blip r:embed="rId5"/>
              </a:buBlip>
            </a:pP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Зам. зав. по АХР – 1</a:t>
            </a:r>
          </a:p>
          <a:p>
            <a:pPr marL="310077" indent="-310077">
              <a:buBlip>
                <a:blip r:embed="rId5"/>
              </a:buBlip>
            </a:pP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Педагог-организатор – 1 </a:t>
            </a:r>
          </a:p>
          <a:p>
            <a:pPr marL="310077" indent="-310077">
              <a:buBlip>
                <a:blip r:embed="rId5"/>
              </a:buBlip>
            </a:pP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Воспитатели – 4 </a:t>
            </a:r>
          </a:p>
          <a:p>
            <a:pPr marL="310077" indent="-310077">
              <a:buBlip>
                <a:blip r:embed="rId5"/>
              </a:buBlip>
            </a:pP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Родители – 6</a:t>
            </a:r>
          </a:p>
          <a:p>
            <a:pPr marL="310077" indent="-310077">
              <a:buBlip>
                <a:blip r:embed="rId5"/>
              </a:buBlip>
            </a:pP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Воспитанники– 10</a:t>
            </a:r>
          </a:p>
        </p:txBody>
      </p:sp>
      <p:sp>
        <p:nvSpPr>
          <p:cNvPr id="8" name="Рамка 7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3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7" r="3105"/>
          <a:stretch/>
        </p:blipFill>
        <p:spPr>
          <a:xfrm>
            <a:off x="5134616" y="3040492"/>
            <a:ext cx="4826195" cy="3265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97" r="100000">
                        <a14:foregroundMark x1="53363" y1="22826" x2="53363" y2="22826"/>
                        <a14:foregroundMark x1="81166" y1="29348" x2="81166" y2="29348"/>
                        <a14:foregroundMark x1="67265" y1="50000" x2="67265" y2="50000"/>
                        <a14:foregroundMark x1="72646" y1="76087" x2="72646" y2="76087"/>
                        <a14:backgroundMark x1="13004" y1="63043" x2="13004" y2="63043"/>
                        <a14:backgroundMark x1="22422" y1="51087" x2="22422" y2="51087"/>
                        <a14:backgroundMark x1="22422" y1="42391" x2="22422" y2="42391"/>
                        <a14:backgroundMark x1="27354" y1="83696" x2="27354" y2="8369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72"/>
          <a:stretch/>
        </p:blipFill>
        <p:spPr>
          <a:xfrm>
            <a:off x="2598457" y="5483681"/>
            <a:ext cx="1459668" cy="1643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14" b="86329" l="5869" r="51274">
                        <a14:foregroundMark x1="22884" y1="15584" x2="22884" y2="15584"/>
                        <a14:foregroundMark x1="24022" y1="14696" x2="24022" y2="14696"/>
                        <a14:foregroundMark x1="25387" y1="13944" x2="25387" y2="13944"/>
                        <a14:foregroundMark x1="43722" y1="25222" x2="43722" y2="25222"/>
                        <a14:foregroundMark x1="45496" y1="30895" x2="45496" y2="30895"/>
                        <a14:foregroundMark x1="45496" y1="53725" x2="45496" y2="53725"/>
                        <a14:foregroundMark x1="46178" y1="60492" x2="46178" y2="60492"/>
                        <a14:foregroundMark x1="47680" y1="66097" x2="47680" y2="66097"/>
                        <a14:foregroundMark x1="48089" y1="60834" x2="48089" y2="60834"/>
                        <a14:foregroundMark x1="46497" y1="66644" x2="46087" y2="68900"/>
                        <a14:foregroundMark x1="18016" y1="17703" x2="18016" y2="17703"/>
                        <a14:foregroundMark x1="16379" y1="18182" x2="16379" y2="18182"/>
                        <a14:foregroundMark x1="14923" y1="19207" x2="14923" y2="19207"/>
                        <a14:backgroundMark x1="19700" y1="11210" x2="19700" y2="1121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183" r="48485" b="13046"/>
          <a:stretch/>
        </p:blipFill>
        <p:spPr>
          <a:xfrm>
            <a:off x="771954" y="5355493"/>
            <a:ext cx="1586476" cy="178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7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48645" y="138323"/>
            <a:ext cx="1978119" cy="700357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 2</a:t>
            </a:r>
            <a:endParaRPr lang="ru-RU" sz="3900" dirty="0"/>
          </a:p>
        </p:txBody>
      </p:sp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8310" y="864913"/>
            <a:ext cx="8168408" cy="50030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ctr"/>
            <a:r>
              <a:rPr lang="ru-RU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И</a:t>
            </a:r>
            <a:r>
              <a:rPr lang="ru-RU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ССЛЕДОВАНИЕ </a:t>
            </a:r>
            <a:r>
              <a:rPr lang="ru-RU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ЭКОЛОГИЧЕСКОЙ СИТУАЦИИ»</a:t>
            </a:r>
          </a:p>
        </p:txBody>
      </p:sp>
      <p:sp>
        <p:nvSpPr>
          <p:cNvPr id="7" name="Рамка 6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4277" y="1299408"/>
            <a:ext cx="9602515" cy="2254629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 начале года обсуждали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проблему утилизации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твердых бытовых отходов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макулатуры крышек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от пластиковых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бутылок, йогурта.  Были проведены исследования. Выяснили, что за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неделю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дома собирается более 10 крышечек, около  1,5 кг макулатуры. В 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детском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саду около 600 крышечек из-под йогурта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и примерно более 10 кг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макулатуры.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Собранные макулатуру 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крышечки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сдаем на переработку. Таким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образом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вносим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посильный вклад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защиту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окружающей среды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14622" r="21400"/>
          <a:stretch/>
        </p:blipFill>
        <p:spPr>
          <a:xfrm>
            <a:off x="6971443" y="4754120"/>
            <a:ext cx="2759478" cy="2173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Выноска со стрелкой вниз 14"/>
          <p:cNvSpPr/>
          <p:nvPr/>
        </p:nvSpPr>
        <p:spPr>
          <a:xfrm>
            <a:off x="674580" y="3573709"/>
            <a:ext cx="3360753" cy="1308589"/>
          </a:xfrm>
          <a:prstGeom prst="downArrowCallou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детском саду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около 500- 600 </a:t>
            </a:r>
            <a:r>
              <a:rPr lang="ru-RU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крышечек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из-под йогурта</a:t>
            </a:r>
            <a:endParaRPr lang="ru-RU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6818146" y="3573708"/>
            <a:ext cx="3052591" cy="1074387"/>
          </a:xfrm>
          <a:prstGeom prst="downArrowCallou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Дома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около 10-15 крышечек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95" b="77074" l="26406" r="86747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6501" r="14099" b="25815"/>
          <a:stretch/>
        </p:blipFill>
        <p:spPr>
          <a:xfrm>
            <a:off x="804976" y="4882297"/>
            <a:ext cx="3099957" cy="201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104" b="62826" l="25293" r="80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5200" r="20200" b="37067"/>
          <a:stretch/>
        </p:blipFill>
        <p:spPr>
          <a:xfrm>
            <a:off x="351175" y="4167088"/>
            <a:ext cx="962584" cy="5870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5" r="9294"/>
          <a:stretch/>
        </p:blipFill>
        <p:spPr>
          <a:xfrm>
            <a:off x="4184040" y="5638825"/>
            <a:ext cx="2463400" cy="1240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Выноска со стрелкой вниз 19"/>
          <p:cNvSpPr/>
          <p:nvPr/>
        </p:nvSpPr>
        <p:spPr>
          <a:xfrm>
            <a:off x="4293931" y="4432216"/>
            <a:ext cx="2222160" cy="900160"/>
          </a:xfrm>
          <a:prstGeom prst="downArrowCallou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около 10 кг </a:t>
            </a:r>
            <a:r>
              <a:rPr lang="ru-RU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макулатуры</a:t>
            </a:r>
            <a:endParaRPr lang="ru-RU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48641" y="3573708"/>
            <a:ext cx="2231393" cy="500303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За неделю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44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2529" y="214171"/>
            <a:ext cx="1978119" cy="700357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 3</a:t>
            </a:r>
            <a:endParaRPr lang="ru-RU" sz="3900" dirty="0"/>
          </a:p>
        </p:txBody>
      </p:sp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2721" y="984662"/>
            <a:ext cx="7508334" cy="561858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</a:t>
            </a:r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АЗРАБОТКА ПЛАНА ДЕЙСТВИЙ»</a:t>
            </a:r>
            <a:endParaRPr lang="ru-RU" sz="2600" dirty="0"/>
          </a:p>
        </p:txBody>
      </p:sp>
      <p:sp>
        <p:nvSpPr>
          <p:cNvPr id="7" name="Цилиндр 6"/>
          <p:cNvSpPr/>
          <p:nvPr/>
        </p:nvSpPr>
        <p:spPr>
          <a:xfrm>
            <a:off x="322293" y="1735881"/>
            <a:ext cx="2936239" cy="3733017"/>
          </a:xfrm>
          <a:prstGeom prst="can">
            <a:avLst/>
          </a:prstGeom>
          <a:solidFill>
            <a:srgbClr val="FFCCFF"/>
          </a:solidFill>
          <a:ln w="28575">
            <a:solidFill>
              <a:srgbClr val="FF33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/>
          </a:p>
        </p:txBody>
      </p:sp>
      <p:sp>
        <p:nvSpPr>
          <p:cNvPr id="8" name="Цилиндр 7"/>
          <p:cNvSpPr/>
          <p:nvPr/>
        </p:nvSpPr>
        <p:spPr>
          <a:xfrm>
            <a:off x="3544029" y="1735879"/>
            <a:ext cx="3179889" cy="3376642"/>
          </a:xfrm>
          <a:prstGeom prst="can">
            <a:avLst/>
          </a:prstGeom>
          <a:solidFill>
            <a:srgbClr val="CCECFF"/>
          </a:solidFill>
          <a:ln w="28575"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4541" y="1808020"/>
            <a:ext cx="1554926" cy="561858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Акции</a:t>
            </a:r>
            <a:endParaRPr lang="ru-RU" sz="3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79460" y="1830900"/>
            <a:ext cx="2356427" cy="561858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Конкурсы</a:t>
            </a:r>
            <a:endParaRPr lang="ru-RU" sz="3000" dirty="0"/>
          </a:p>
        </p:txBody>
      </p:sp>
      <p:sp>
        <p:nvSpPr>
          <p:cNvPr id="11" name="Цилиндр 10"/>
          <p:cNvSpPr/>
          <p:nvPr/>
        </p:nvSpPr>
        <p:spPr>
          <a:xfrm>
            <a:off x="3052263" y="5206676"/>
            <a:ext cx="4372985" cy="2005750"/>
          </a:xfrm>
          <a:prstGeom prst="can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89408" y="5222891"/>
            <a:ext cx="2681837" cy="500303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Развлечения</a:t>
            </a:r>
            <a:endParaRPr lang="ru-RU" sz="2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8892" y="2555591"/>
            <a:ext cx="3247913" cy="2839404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u="sng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5"/>
              </a:rPr>
              <a:t>#Крышечки </a:t>
            </a:r>
            <a:r>
              <a:rPr lang="ru-RU" sz="1600" b="1" u="sng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5"/>
              </a:rPr>
              <a:t>ДоброТЫ</a:t>
            </a:r>
            <a:endParaRPr lang="ru-RU" sz="1600" b="1" u="sng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«Помоги птицам зимой»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«Бумажные города: </a:t>
            </a:r>
            <a:b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Все-все-все вместе спасем деревья!»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Экологические субботники </a:t>
            </a:r>
            <a:b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 благоустройству ДОУ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«Посади деревце»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endParaRPr lang="ru-RU" sz="16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10077" indent="-310077">
              <a:buFont typeface="Wingdings" panose="05000000000000000000" pitchFamily="2" charset="2"/>
              <a:buChar char="v"/>
            </a:pPr>
            <a:endParaRPr lang="ru-RU" sz="16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10077" indent="-310077">
              <a:buFont typeface="Wingdings" panose="05000000000000000000" pitchFamily="2" charset="2"/>
              <a:buChar char="v"/>
            </a:pPr>
            <a:endParaRPr lang="ru-RU" sz="18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76802" y="2524259"/>
            <a:ext cx="3247114" cy="259318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Фотоконкурс «Поймай осеннее мгновение»</a:t>
            </a:r>
            <a:endParaRPr lang="en-US" sz="16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«Емкость для приема крышечек»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«Новый год своими руками»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«Фантастический мир насекомых»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«Цветочная клумба на окне»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endParaRPr lang="ru-RU" sz="16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10077" indent="-310077">
              <a:buFont typeface="Wingdings" panose="05000000000000000000" pitchFamily="2" charset="2"/>
              <a:buChar char="v"/>
            </a:pPr>
            <a:endParaRPr lang="ru-RU" sz="18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Цилиндр 14"/>
          <p:cNvSpPr/>
          <p:nvPr/>
        </p:nvSpPr>
        <p:spPr>
          <a:xfrm>
            <a:off x="6978745" y="1744096"/>
            <a:ext cx="3229891" cy="3368427"/>
          </a:xfrm>
          <a:prstGeom prst="can">
            <a:avLst/>
          </a:prstGeom>
          <a:solidFill>
            <a:srgbClr val="9999FF"/>
          </a:solidFill>
          <a:ln w="28575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409904" y="1804345"/>
            <a:ext cx="2313146" cy="561858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Выставки</a:t>
            </a:r>
            <a:endParaRPr lang="ru-RU" sz="3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85331" y="2571994"/>
            <a:ext cx="3223300" cy="1577520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Поделки, посвященные Блокаде Ленинграда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Поделки к 23 февраля, </a:t>
            </a:r>
            <a:b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8 Марта , 9Мая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16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Экоподелка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- 2019»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Космоподелки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51688" y="6045543"/>
            <a:ext cx="3071237" cy="838857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«Праздник воды»</a:t>
            </a:r>
          </a:p>
          <a:p>
            <a:pPr marL="310077" indent="-310077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«Защитники природы</a:t>
            </a:r>
            <a:r>
              <a:rPr lang="ru-RU" sz="1600" b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», посвященное «Дню Земли</a:t>
            </a:r>
            <a:r>
              <a:rPr lang="ru-RU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6552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09133" y="343633"/>
            <a:ext cx="6188187" cy="561858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ctr"/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 «Посади деревце»</a:t>
            </a:r>
            <a:endParaRPr lang="ru-RU" sz="3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1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4" y="3334804"/>
            <a:ext cx="4406698" cy="3144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73818" y="1019613"/>
            <a:ext cx="9983609" cy="102352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рамках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акции на участке детского сада появилась сосенка, дубочек и 16 елочек. </a:t>
            </a:r>
          </a:p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Ребятишки теперь ведут наблюдение за их ростом, отмечают их развитие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дневниках наблюдений.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11976" y="3654425"/>
            <a:ext cx="2029415" cy="561858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Дубочек</a:t>
            </a:r>
            <a:endParaRPr lang="ru-RU" sz="3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8282" y="2220289"/>
            <a:ext cx="2047047" cy="561858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Сосенка</a:t>
            </a:r>
            <a:endParaRPr lang="ru-RU" sz="3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8135">
            <a:off x="604531" y="1958458"/>
            <a:ext cx="1095515" cy="10615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15512" y="1724833"/>
            <a:ext cx="1782552" cy="561858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Елочки</a:t>
            </a:r>
            <a:endParaRPr lang="ru-RU" sz="3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42" t="19028" r="11607" b="30095"/>
          <a:stretch/>
        </p:blipFill>
        <p:spPr>
          <a:xfrm>
            <a:off x="6311113" y="2282452"/>
            <a:ext cx="1401729" cy="1282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brightnessContrast bright="12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t="15717" r="14509" b="56921"/>
          <a:stretch/>
        </p:blipFill>
        <p:spPr>
          <a:xfrm rot="16200000">
            <a:off x="8684378" y="2302209"/>
            <a:ext cx="1317722" cy="1278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129" y="4240026"/>
            <a:ext cx="4044136" cy="2784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7" b="100000" l="4125" r="97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0" r="13100"/>
          <a:stretch/>
        </p:blipFill>
        <p:spPr>
          <a:xfrm>
            <a:off x="5090099" y="3626961"/>
            <a:ext cx="1221011" cy="1091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63" y="1734017"/>
            <a:ext cx="1808875" cy="15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1966" y="316778"/>
            <a:ext cx="5602508" cy="561858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pPr algn="ctr"/>
            <a:r>
              <a:rPr lang="ru-RU" sz="3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Ригли «Меньше мусора»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4" t="39502" r="42423" b="40464"/>
          <a:stretch/>
        </p:blipFill>
        <p:spPr>
          <a:xfrm>
            <a:off x="4991225" y="4498587"/>
            <a:ext cx="877849" cy="8228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1" y="2748590"/>
            <a:ext cx="4383391" cy="27140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82" y="1934427"/>
            <a:ext cx="4320965" cy="2675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7949460" y="5149508"/>
            <a:ext cx="605242" cy="756183"/>
          </a:xfrm>
          <a:prstGeom prst="rect">
            <a:avLst/>
          </a:prstGeom>
          <a:noFill/>
        </p:spPr>
      </p:pic>
      <p:pic>
        <p:nvPicPr>
          <p:cNvPr id="15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6320410" y="5149510"/>
            <a:ext cx="566757" cy="708101"/>
          </a:xfrm>
          <a:prstGeom prst="rect">
            <a:avLst/>
          </a:prstGeom>
          <a:noFill/>
        </p:spPr>
      </p:pic>
      <p:pic>
        <p:nvPicPr>
          <p:cNvPr id="16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7120270" y="5178745"/>
            <a:ext cx="566757" cy="708101"/>
          </a:xfrm>
          <a:prstGeom prst="rect">
            <a:avLst/>
          </a:prstGeom>
          <a:noFill/>
        </p:spPr>
      </p:pic>
      <p:pic>
        <p:nvPicPr>
          <p:cNvPr id="17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8770663" y="5085753"/>
            <a:ext cx="603263" cy="753709"/>
          </a:xfrm>
          <a:prstGeom prst="rect">
            <a:avLst/>
          </a:prstGeom>
          <a:noFill/>
        </p:spPr>
      </p:pic>
      <p:pic>
        <p:nvPicPr>
          <p:cNvPr id="18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9568055" y="5149508"/>
            <a:ext cx="590158" cy="737336"/>
          </a:xfrm>
          <a:prstGeom prst="rect">
            <a:avLst/>
          </a:prstGeom>
          <a:noFill/>
        </p:spPr>
      </p:pic>
      <p:pic>
        <p:nvPicPr>
          <p:cNvPr id="19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6282337" y="6318776"/>
            <a:ext cx="604828" cy="755665"/>
          </a:xfrm>
          <a:prstGeom prst="rect">
            <a:avLst/>
          </a:prstGeom>
          <a:noFill/>
        </p:spPr>
      </p:pic>
      <p:pic>
        <p:nvPicPr>
          <p:cNvPr id="20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7121425" y="6327706"/>
            <a:ext cx="604828" cy="755665"/>
          </a:xfrm>
          <a:prstGeom prst="rect">
            <a:avLst/>
          </a:prstGeom>
          <a:noFill/>
        </p:spPr>
      </p:pic>
      <p:pic>
        <p:nvPicPr>
          <p:cNvPr id="21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7863065" y="6318778"/>
            <a:ext cx="598284" cy="747490"/>
          </a:xfrm>
          <a:prstGeom prst="rect">
            <a:avLst/>
          </a:prstGeom>
          <a:noFill/>
        </p:spPr>
      </p:pic>
      <p:pic>
        <p:nvPicPr>
          <p:cNvPr id="22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8585309" y="6309032"/>
            <a:ext cx="613885" cy="766980"/>
          </a:xfrm>
          <a:prstGeom prst="rect">
            <a:avLst/>
          </a:prstGeom>
          <a:noFill/>
        </p:spPr>
      </p:pic>
      <p:pic>
        <p:nvPicPr>
          <p:cNvPr id="23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9441503" y="6327706"/>
            <a:ext cx="599590" cy="749122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88" l="0" r="100000">
                        <a14:foregroundMark x1="36031" y1="88256" x2="36031" y2="88256"/>
                        <a14:foregroundMark x1="32816" y1="90391" x2="32816" y2="90391"/>
                        <a14:foregroundMark x1="22838" y1="90747" x2="22838" y2="90747"/>
                        <a14:foregroundMark x1="21175" y1="92527" x2="21175" y2="92527"/>
                        <a14:foregroundMark x1="20399" y1="88612" x2="20399" y2="88612"/>
                        <a14:foregroundMark x1="8426" y1="53381" x2="8426" y2="53381"/>
                        <a14:foregroundMark x1="4989" y1="46263" x2="4989" y2="46263"/>
                        <a14:foregroundMark x1="13858" y1="47687" x2="13858" y2="47687"/>
                        <a14:foregroundMark x1="44900" y1="50178" x2="44900" y2="50178"/>
                        <a14:foregroundMark x1="40022" y1="48399" x2="40022" y2="48399"/>
                        <a14:foregroundMark x1="38027" y1="44484" x2="38027" y2="44484"/>
                        <a14:foregroundMark x1="40798" y1="53025" x2="40798" y2="53025"/>
                        <a14:foregroundMark x1="47339" y1="89680" x2="47339" y2="89680"/>
                        <a14:foregroundMark x1="43348" y1="89680" x2="43348" y2="89680"/>
                        <a14:foregroundMark x1="23947" y1="91459" x2="23947" y2="91459"/>
                        <a14:foregroundMark x1="20177" y1="91459" x2="20177" y2="91459"/>
                        <a14:foregroundMark x1="24058" y1="89680" x2="24058" y2="89680"/>
                        <a14:foregroundMark x1="48670" y1="90747" x2="48670" y2="90747"/>
                        <a14:foregroundMark x1="42239" y1="89680" x2="42239" y2="89680"/>
                        <a14:foregroundMark x1="43348" y1="85409" x2="43348" y2="85409"/>
                        <a14:foregroundMark x1="47118" y1="86121" x2="47118" y2="86121"/>
                        <a14:foregroundMark x1="56984" y1="90036" x2="56984" y2="90036"/>
                        <a14:foregroundMark x1="58537" y1="70463" x2="58537" y2="70463"/>
                        <a14:foregroundMark x1="56319" y1="48043" x2="56319" y2="48043"/>
                        <a14:foregroundMark x1="61530" y1="46263" x2="61530" y2="46263"/>
                        <a14:foregroundMark x1="60200" y1="89324" x2="60200" y2="89324"/>
                        <a14:foregroundMark x1="69401" y1="90391" x2="69401" y2="90391"/>
                        <a14:foregroundMark x1="72395" y1="88612" x2="72395" y2="88612"/>
                        <a14:foregroundMark x1="93902" y1="50178" x2="93902" y2="50178"/>
                        <a14:foregroundMark x1="96009" y1="46263" x2="96009" y2="46263"/>
                        <a14:foregroundMark x1="94457" y1="89324" x2="94457" y2="89324"/>
                        <a14:foregroundMark x1="91242" y1="87189" x2="91242" y2="87189"/>
                        <a14:foregroundMark x1="91242" y1="90747" x2="91242" y2="90747"/>
                        <a14:foregroundMark x1="24279" y1="88612" x2="24279" y2="88612"/>
                        <a14:foregroundMark x1="19401" y1="91103" x2="19401" y2="91103"/>
                        <a14:foregroundMark x1="53215" y1="43060" x2="53215" y2="43060"/>
                        <a14:foregroundMark x1="85698" y1="47687" x2="85698" y2="47687"/>
                        <a14:foregroundMark x1="72949" y1="14235" x2="72949" y2="14235"/>
                        <a14:foregroundMark x1="63636" y1="31317" x2="63636" y2="31317"/>
                        <a14:foregroundMark x1="38248" y1="25979" x2="38248" y2="25979"/>
                        <a14:foregroundMark x1="34479" y1="29181" x2="34479" y2="29181"/>
                        <a14:foregroundMark x1="38692" y1="21352" x2="38692" y2="21352"/>
                        <a14:foregroundMark x1="42239" y1="27402" x2="42239" y2="27402"/>
                        <a14:foregroundMark x1="40576" y1="28826" x2="40576" y2="28826"/>
                        <a14:foregroundMark x1="43681" y1="27046" x2="43681" y2="27046"/>
                        <a14:foregroundMark x1="47118" y1="26335" x2="47118" y2="26335"/>
                        <a14:foregroundMark x1="48337" y1="26335" x2="48337" y2="26335"/>
                        <a14:foregroundMark x1="52328" y1="27758" x2="52328" y2="27758"/>
                        <a14:foregroundMark x1="50776" y1="31317" x2="50776" y2="31317"/>
                        <a14:foregroundMark x1="54213" y1="28114" x2="54213" y2="28114"/>
                        <a14:foregroundMark x1="55765" y1="27758" x2="55765" y2="27758"/>
                        <a14:foregroundMark x1="56984" y1="27758" x2="56984" y2="27758"/>
                        <a14:foregroundMark x1="59091" y1="28114" x2="59091" y2="28114"/>
                        <a14:foregroundMark x1="61973" y1="29893" x2="61973" y2="29893"/>
                        <a14:foregroundMark x1="65299" y1="25979" x2="65188" y2="27046"/>
                        <a14:foregroundMark x1="63415" y1="25979" x2="63415" y2="25979"/>
                        <a14:foregroundMark x1="61086" y1="35943" x2="61086" y2="35943"/>
                        <a14:foregroundMark x1="60754" y1="26335" x2="60754" y2="26335"/>
                        <a14:foregroundMark x1="67406" y1="30249" x2="67406" y2="30249"/>
                        <a14:foregroundMark x1="69290" y1="28826" x2="69290" y2="28826"/>
                        <a14:foregroundMark x1="71064" y1="27402" x2="71064" y2="27402"/>
                        <a14:foregroundMark x1="72616" y1="29893" x2="72616" y2="29893"/>
                        <a14:foregroundMark x1="74279" y1="27402" x2="74279" y2="27402"/>
                        <a14:foregroundMark x1="75721" y1="25979" x2="75721" y2="25979"/>
                        <a14:foregroundMark x1="74834" y1="34520" x2="74834" y2="34520"/>
                        <a14:foregroundMark x1="77605" y1="25623" x2="77605" y2="25623"/>
                        <a14:foregroundMark x1="78825" y1="26690" x2="78825" y2="26690"/>
                        <a14:foregroundMark x1="82262" y1="26335" x2="82262" y2="26335"/>
                        <a14:foregroundMark x1="84479" y1="26690" x2="84479" y2="26690"/>
                        <a14:foregroundMark x1="36253" y1="24555" x2="36253" y2="24555"/>
                        <a14:foregroundMark x1="29823" y1="27758" x2="29823" y2="27758"/>
                        <a14:foregroundMark x1="31486" y1="29181" x2="31486" y2="29181"/>
                        <a14:foregroundMark x1="28049" y1="26690" x2="28049" y2="26690"/>
                        <a14:foregroundMark x1="43126" y1="88968" x2="43126" y2="88968"/>
                        <a14:foregroundMark x1="15078" y1="26690" x2="15078" y2="26690"/>
                        <a14:foregroundMark x1="19069" y1="28114" x2="19069" y2="28114"/>
                        <a14:foregroundMark x1="71840" y1="89324" x2="71840" y2="89324"/>
                        <a14:foregroundMark x1="73392" y1="21352" x2="73392" y2="21352"/>
                        <a14:backgroundMark x1="6208" y1="46619" x2="6208" y2="46619"/>
                        <a14:backgroundMark x1="12749" y1="47687" x2="12749" y2="47687"/>
                        <a14:backgroundMark x1="25166" y1="46975" x2="25166" y2="46975"/>
                        <a14:backgroundMark x1="21951" y1="86833" x2="21951" y2="86833"/>
                        <a14:backgroundMark x1="9756" y1="88612" x2="9756" y2="88612"/>
                        <a14:backgroundMark x1="34368" y1="84342" x2="34368" y2="84342"/>
                        <a14:backgroundMark x1="36696" y1="44840" x2="36696" y2="44840"/>
                        <a14:backgroundMark x1="41020" y1="45196" x2="41020" y2="45196"/>
                        <a14:backgroundMark x1="49002" y1="45196" x2="49002" y2="45196"/>
                        <a14:backgroundMark x1="58869" y1="84342" x2="58869" y2="84342"/>
                        <a14:backgroundMark x1="57761" y1="42705" x2="57761" y2="42705"/>
                        <a14:backgroundMark x1="60976" y1="49110" x2="60976" y2="49110"/>
                        <a14:backgroundMark x1="84479" y1="49466" x2="84479" y2="49466"/>
                        <a14:backgroundMark x1="95344" y1="47687" x2="95344" y2="47687"/>
                        <a14:backgroundMark x1="82373" y1="84342" x2="82373" y2="84342"/>
                        <a14:backgroundMark x1="92794" y1="86833" x2="92794" y2="86833"/>
                        <a14:backgroundMark x1="56430" y1="45196" x2="56430" y2="45196"/>
                        <a14:backgroundMark x1="41463" y1="53737" x2="41463" y2="53737"/>
                        <a14:backgroundMark x1="71397" y1="86477" x2="71397" y2="86477"/>
                        <a14:backgroundMark x1="70732" y1="84342" x2="70732" y2="84342"/>
                        <a14:backgroundMark x1="81929" y1="84698" x2="81929" y2="84698"/>
                        <a14:backgroundMark x1="26829" y1="61210" x2="26829" y2="6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1" y="5595976"/>
            <a:ext cx="5215895" cy="151132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266796" y="4617977"/>
            <a:ext cx="3323038" cy="500303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Собрали 1000 кг</a:t>
            </a:r>
            <a:endParaRPr lang="ru-RU" sz="2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05320" y="5749586"/>
            <a:ext cx="3999505" cy="500303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Спасли 10 деревьев</a:t>
            </a:r>
            <a:endParaRPr lang="ru-RU" sz="2600" dirty="0"/>
          </a:p>
        </p:txBody>
      </p:sp>
      <p:sp>
        <p:nvSpPr>
          <p:cNvPr id="25" name="Выноска со стрелкой вниз 24"/>
          <p:cNvSpPr/>
          <p:nvPr/>
        </p:nvSpPr>
        <p:spPr>
          <a:xfrm>
            <a:off x="1206302" y="1963393"/>
            <a:ext cx="2643499" cy="729333"/>
          </a:xfrm>
          <a:prstGeom prst="downArrowCallou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lvl="0" algn="ctr"/>
            <a:r>
              <a:rPr lang="ru-RU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Октябрь 2018</a:t>
            </a:r>
            <a:endParaRPr lang="ru-RU" sz="26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2877" y="879098"/>
            <a:ext cx="9676598" cy="102352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Уже четыре года учреждение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участвует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экологическом проекте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компании «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Ригли. Меньше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мусора».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Коробки, бумагу, газеты  мы не выбрасываем, а сдаём на переработку.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48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6684" y="354527"/>
            <a:ext cx="4764138" cy="623413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pPr algn="ctr"/>
            <a:r>
              <a:rPr lang="ru-RU" sz="3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Выставка поделок</a:t>
            </a:r>
            <a:endParaRPr lang="ru-RU" sz="3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701" r="9100"/>
          <a:stretch/>
        </p:blipFill>
        <p:spPr>
          <a:xfrm>
            <a:off x="517249" y="2170797"/>
            <a:ext cx="1435395" cy="1226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5" t="6262" r="3538" b="1329"/>
          <a:stretch/>
        </p:blipFill>
        <p:spPr>
          <a:xfrm>
            <a:off x="2160586" y="5903273"/>
            <a:ext cx="1944443" cy="1207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1757" r="12201"/>
          <a:stretch/>
        </p:blipFill>
        <p:spPr>
          <a:xfrm>
            <a:off x="2248935" y="2469560"/>
            <a:ext cx="1319193" cy="1184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651" r="20100" b="3132"/>
          <a:stretch/>
        </p:blipFill>
        <p:spPr>
          <a:xfrm rot="16200000">
            <a:off x="3483499" y="3891135"/>
            <a:ext cx="1461384" cy="1437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00" t="15300" r="27164" b="4934"/>
          <a:stretch/>
        </p:blipFill>
        <p:spPr>
          <a:xfrm>
            <a:off x="499427" y="3897310"/>
            <a:ext cx="1227730" cy="127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2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1757" r="7869"/>
          <a:stretch/>
        </p:blipFill>
        <p:spPr>
          <a:xfrm>
            <a:off x="5169563" y="4381296"/>
            <a:ext cx="1491125" cy="134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8553" r="13541" b="10691"/>
          <a:stretch/>
        </p:blipFill>
        <p:spPr>
          <a:xfrm rot="16200000">
            <a:off x="1934148" y="4282548"/>
            <a:ext cx="1416056" cy="124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412204" y="1008008"/>
            <a:ext cx="9653096" cy="1023523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течение года были организованы выставки поделок из бросового материала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 различным мероприятиям и конкурсам:  «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Экоподелка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– 2019», «Осень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городе», «Мы помним, мы гордимся», «Транспорт»  и др.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brightnessContrast bright="2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83" y="4381296"/>
            <a:ext cx="1620360" cy="1063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3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" t="8928" r="11697" b="923"/>
          <a:stretch/>
        </p:blipFill>
        <p:spPr>
          <a:xfrm>
            <a:off x="8734692" y="5866435"/>
            <a:ext cx="1522538" cy="1031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  <a14:imgEffect>
                      <a14:brightnessContrast bright="28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37" t="1757" r="7870"/>
          <a:stretch/>
        </p:blipFill>
        <p:spPr>
          <a:xfrm>
            <a:off x="5744156" y="5912590"/>
            <a:ext cx="1107916" cy="105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3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01" t="9850" r="11399"/>
          <a:stretch/>
        </p:blipFill>
        <p:spPr>
          <a:xfrm>
            <a:off x="4355447" y="5961536"/>
            <a:ext cx="1155130" cy="1090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  <a14:imgEffect>
                      <a14:brightnessContrast bright="2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00" t="5047" r="14799"/>
          <a:stretch/>
        </p:blipFill>
        <p:spPr>
          <a:xfrm>
            <a:off x="7041315" y="5571644"/>
            <a:ext cx="1532795" cy="1388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2" r="32870"/>
          <a:stretch/>
        </p:blipFill>
        <p:spPr>
          <a:xfrm rot="16200000">
            <a:off x="6761398" y="1972049"/>
            <a:ext cx="1429564" cy="1469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5" t="924" r="10100" b="4959"/>
          <a:stretch/>
        </p:blipFill>
        <p:spPr>
          <a:xfrm>
            <a:off x="8477671" y="2466306"/>
            <a:ext cx="1736243" cy="1304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853" b="99180" l="37398" r="94359">
                        <a14:backgroundMark x1="80073" y1="56869" x2="79982" y2="56459"/>
                        <a14:backgroundMark x1="78480" y1="54614" x2="78480" y2="54614"/>
                        <a14:backgroundMark x1="80892" y1="58988" x2="80892" y2="58988"/>
                        <a14:backgroundMark x1="80482" y1="59125" x2="80482" y2="59125"/>
                        <a14:backgroundMark x1="69563" y1="43677" x2="69563" y2="43677"/>
                        <a14:backgroundMark x1="69882" y1="43541" x2="69882" y2="43541"/>
                        <a14:backgroundMark x1="80892" y1="32399" x2="80892" y2="32399"/>
                        <a14:backgroundMark x1="81802" y1="33151" x2="81802" y2="3315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55" t="5113" r="3537"/>
          <a:stretch/>
        </p:blipFill>
        <p:spPr>
          <a:xfrm rot="5400000">
            <a:off x="6880051" y="3702181"/>
            <a:ext cx="1388510" cy="1665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50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5" r="16797"/>
          <a:stretch/>
        </p:blipFill>
        <p:spPr>
          <a:xfrm>
            <a:off x="499431" y="5648068"/>
            <a:ext cx="1397959" cy="1235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50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25" y="2609677"/>
            <a:ext cx="1505860" cy="104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752" b="98428" l="9964" r="94268">
                        <a14:foregroundMark x1="40227" y1="84681" x2="40227" y2="84681"/>
                        <a14:foregroundMark x1="41785" y1="85106" x2="41785" y2="85106"/>
                        <a14:foregroundMark x1="16431" y1="55106" x2="16431" y2="55106"/>
                        <a14:backgroundMark x1="13785" y1="53520" x2="13785" y2="53520"/>
                        <a14:backgroundMark x1="30435" y1="26538" x2="30435" y2="26538"/>
                        <a14:backgroundMark x1="34783" y1="23077" x2="34783" y2="23077"/>
                        <a14:backgroundMark x1="34527" y1="31154" x2="26854" y2="28462"/>
                        <a14:backgroundMark x1="22251" y1="21538" x2="21228" y2="20000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4"/>
          <a:stretch/>
        </p:blipFill>
        <p:spPr>
          <a:xfrm rot="14934628">
            <a:off x="3518208" y="2226720"/>
            <a:ext cx="1656164" cy="129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0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ый 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03" y="124301"/>
            <a:ext cx="825091" cy="692742"/>
          </a:xfrm>
          <a:prstGeom prst="rect">
            <a:avLst/>
          </a:prstGeom>
        </p:spPr>
      </p:pic>
      <p:pic>
        <p:nvPicPr>
          <p:cNvPr id="5" name="Picture 2" descr="F:\2019\МЕРОПРИЯТИЯ\КОНКУРСЫ\НОЯБРЬ\АДМИНИСТРАТИВНАЯ КОМАНДА\ВИДЕО ДЛЯ ФИДЬМА\ЛОГОТИП\colorful-isolated-hand_1025-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0" b="90000" l="0" r="100000">
                        <a14:foregroundMark x1="36087" y1="33200" x2="36087" y2="33200"/>
                        <a14:foregroundMark x1="34783" y1="31700" x2="34783" y2="31700"/>
                        <a14:foregroundMark x1="34022" y1="31700" x2="34022" y2="31700"/>
                        <a14:foregroundMark x1="34022" y1="31700" x2="34022" y2="31700"/>
                        <a14:foregroundMark x1="33043" y1="32300" x2="33043" y2="32300"/>
                        <a14:foregroundMark x1="32283" y1="32700" x2="32283" y2="33400"/>
                        <a14:foregroundMark x1="28913" y1="37800" x2="28913" y2="37800"/>
                        <a14:foregroundMark x1="28913" y1="37800" x2="28913" y2="37800"/>
                        <a14:foregroundMark x1="29022" y1="38900" x2="29022" y2="38900"/>
                        <a14:foregroundMark x1="29348" y1="38900" x2="29783" y2="38900"/>
                        <a14:foregroundMark x1="39783" y1="44400" x2="39783" y2="44400"/>
                        <a14:foregroundMark x1="38913" y1="44100" x2="38913" y2="44100"/>
                        <a14:foregroundMark x1="35000" y1="44000" x2="35000" y2="44000"/>
                        <a14:foregroundMark x1="31413" y1="44000" x2="31413" y2="44000"/>
                        <a14:foregroundMark x1="30870" y1="45800" x2="31196" y2="46700"/>
                        <a14:foregroundMark x1="31196" y1="46800" x2="31196" y2="46800"/>
                        <a14:foregroundMark x1="32174" y1="47300" x2="32826" y2="47300"/>
                        <a14:foregroundMark x1="33261" y1="47400" x2="33913" y2="47400"/>
                        <a14:foregroundMark x1="32935" y1="46300" x2="32935" y2="46300"/>
                        <a14:foregroundMark x1="32174" y1="46800" x2="32174" y2="46800"/>
                        <a14:foregroundMark x1="31957" y1="46800" x2="31957" y2="46800"/>
                        <a14:foregroundMark x1="32283" y1="47300" x2="34022" y2="48000"/>
                        <a14:foregroundMark x1="49891" y1="56300" x2="49891" y2="56300"/>
                        <a14:foregroundMark x1="48478" y1="56300" x2="48478" y2="56300"/>
                        <a14:foregroundMark x1="48478" y1="56300" x2="50000" y2="56000"/>
                        <a14:foregroundMark x1="55652" y1="55800" x2="55652" y2="55800"/>
                        <a14:foregroundMark x1="55217" y1="55800" x2="55217" y2="55800"/>
                        <a14:foregroundMark x1="65000" y1="43700" x2="65000" y2="43700"/>
                        <a14:foregroundMark x1="63804" y1="43200" x2="63804" y2="43200"/>
                        <a14:foregroundMark x1="62717" y1="44800" x2="62717" y2="45400"/>
                        <a14:foregroundMark x1="58152" y1="45700" x2="58152" y2="46500"/>
                        <a14:foregroundMark x1="61304" y1="48700" x2="61304" y2="48700"/>
                        <a14:foregroundMark x1="61630" y1="48700" x2="61630" y2="48700"/>
                        <a14:foregroundMark x1="61739" y1="46800" x2="61739" y2="46800"/>
                        <a14:foregroundMark x1="61848" y1="45800" x2="61848" y2="45800"/>
                        <a14:foregroundMark x1="62065" y1="45700" x2="62065" y2="45700"/>
                        <a14:foregroundMark x1="62500" y1="45200" x2="62500" y2="45200"/>
                        <a14:foregroundMark x1="55435" y1="37900" x2="55435" y2="37900"/>
                        <a14:foregroundMark x1="55435" y1="38200" x2="55435" y2="38200"/>
                        <a14:foregroundMark x1="63913" y1="39200" x2="63913" y2="39200"/>
                        <a14:foregroundMark x1="54239" y1="39800" x2="54239" y2="39800"/>
                        <a14:foregroundMark x1="31522" y1="39900" x2="31522" y2="39900"/>
                        <a14:foregroundMark x1="35109" y1="42900" x2="35109" y2="42900"/>
                        <a14:foregroundMark x1="65326" y1="44200" x2="65326" y2="44200"/>
                        <a14:foregroundMark x1="61413" y1="45000" x2="61413" y2="45000"/>
                        <a14:foregroundMark x1="68587" y1="44800" x2="68587" y2="44800"/>
                        <a14:foregroundMark x1="53913" y1="58400" x2="53913" y2="58400"/>
                        <a14:foregroundMark x1="47609" y1="55000" x2="47609" y2="55000"/>
                        <a14:foregroundMark x1="53261" y1="55600" x2="53261" y2="55600"/>
                        <a14:foregroundMark x1="47500" y1="55000" x2="47500" y2="55000"/>
                        <a14:foregroundMark x1="48261" y1="58500" x2="48261" y2="58500"/>
                        <a14:foregroundMark x1="52609" y1="54000" x2="52609" y2="54000"/>
                        <a14:foregroundMark x1="53913" y1="55500" x2="53913" y2="55500"/>
                        <a14:foregroundMark x1="53913" y1="53900" x2="53913" y2="53900"/>
                        <a14:foregroundMark x1="51304" y1="56500" x2="51304" y2="56500"/>
                        <a14:foregroundMark x1="48587" y1="54000" x2="48587" y2="54000"/>
                        <a14:foregroundMark x1="54565" y1="56300" x2="54565" y2="56300"/>
                        <a14:foregroundMark x1="52065" y1="55000" x2="52065" y2="55000"/>
                        <a14:foregroundMark x1="51848" y1="58100" x2="51848" y2="58100"/>
                        <a14:foregroundMark x1="30543" y1="36600" x2="30543" y2="36600"/>
                        <a14:foregroundMark x1="37500" y1="43100" x2="37500" y2="43100"/>
                        <a14:foregroundMark x1="27609" y1="40100" x2="27609" y2="40100"/>
                        <a14:foregroundMark x1="31848" y1="38800" x2="31848" y2="38800"/>
                        <a14:foregroundMark x1="31739" y1="37500" x2="31739" y2="37500"/>
                        <a14:foregroundMark x1="93043" y1="54300" x2="93043" y2="54300"/>
                        <a14:foregroundMark x1="86304" y1="52200" x2="86304" y2="52200"/>
                        <a14:foregroundMark x1="96630" y1="56200" x2="96630" y2="56200"/>
                        <a14:foregroundMark x1="97283" y1="60200" x2="97283" y2="60200"/>
                        <a14:foregroundMark x1="93696" y1="63400" x2="93696" y2="63400"/>
                        <a14:foregroundMark x1="14891" y1="51400" x2="14891" y2="51400"/>
                        <a14:foregroundMark x1="9130" y1="54600" x2="9130" y2="54600"/>
                        <a14:foregroundMark x1="7391" y1="57900" x2="7391" y2="57900"/>
                        <a14:foregroundMark x1="7717" y1="61800" x2="7717" y2="61800"/>
                        <a14:foregroundMark x1="10217" y1="64400" x2="10217" y2="64400"/>
                        <a14:foregroundMark x1="10978" y1="63400" x2="10978" y2="63400"/>
                        <a14:foregroundMark x1="10109" y1="63700" x2="10109" y2="63700"/>
                        <a14:foregroundMark x1="11522" y1="63700" x2="11522" y2="63700"/>
                        <a14:foregroundMark x1="11848" y1="63200" x2="11848" y2="63200"/>
                        <a14:foregroundMark x1="11304" y1="63400" x2="11304" y2="63400"/>
                        <a14:foregroundMark x1="10543" y1="63800" x2="10543" y2="63800"/>
                        <a14:foregroundMark x1="61304" y1="44000" x2="61304" y2="44000"/>
                        <a14:foregroundMark x1="67174" y1="44100" x2="67174" y2="44100"/>
                        <a14:foregroundMark x1="58913" y1="49000" x2="58913" y2="49000"/>
                        <a14:foregroundMark x1="55000" y1="56500" x2="55000" y2="56500"/>
                        <a14:foregroundMark x1="41848" y1="46700" x2="41848" y2="46700"/>
                        <a14:foregroundMark x1="51739" y1="53900" x2="51739" y2="53900"/>
                        <a14:foregroundMark x1="8478" y1="63500" x2="8478" y2="63500"/>
                        <a14:foregroundMark x1="11196" y1="63200" x2="11196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  <a14:foregroundMark x1="10978" y1="63200" x2="10978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368" r="-1182" b="19760"/>
          <a:stretch/>
        </p:blipFill>
        <p:spPr bwMode="auto">
          <a:xfrm>
            <a:off x="9199193" y="170913"/>
            <a:ext cx="907601" cy="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2" y="2"/>
            <a:ext cx="10477500" cy="7308850"/>
          </a:xfrm>
          <a:prstGeom prst="frame">
            <a:avLst>
              <a:gd name="adj1" fmla="val 14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225" tIns="49612" rIns="99225" bIns="4961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1" y="2920486"/>
            <a:ext cx="4047952" cy="2879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1702896" y="298529"/>
            <a:ext cx="7154215" cy="592635"/>
          </a:xfrm>
          <a:prstGeom prst="rect">
            <a:avLst/>
          </a:prstGeom>
        </p:spPr>
        <p:txBody>
          <a:bodyPr wrap="none" lIns="99225" tIns="49612" rIns="99225" bIns="49612">
            <a:spAutoFit/>
          </a:bodyPr>
          <a:lstStyle/>
          <a:p>
            <a:pPr algn="ctr"/>
            <a:r>
              <a:rPr lang="ru-RU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«Экологические субботники»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9" r="6448"/>
          <a:stretch/>
        </p:blipFill>
        <p:spPr>
          <a:xfrm>
            <a:off x="6066376" y="2883106"/>
            <a:ext cx="4007639" cy="29542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88204" y="968459"/>
            <a:ext cx="9818591" cy="1639076"/>
          </a:xfrm>
          <a:prstGeom prst="rect">
            <a:avLst/>
          </a:prstGeom>
        </p:spPr>
        <p:txBody>
          <a:bodyPr wrap="square" lIns="99225" tIns="49612" rIns="99225" bIns="49612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Субботники проходят два раза в год: весной и осенью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В октябре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идет уборка листьев и  сухостоя.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 апреле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приводятся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 порядок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клумбы, идет покраска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поребриков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и ведется другая  работа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 благоустройству участка детского сада.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 субботниках принимает участие от 40 и больше  человек. Самыми активными участниками являются дети. Они с удовольствием помогают родителям.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2" r="20027"/>
          <a:stretch/>
        </p:blipFill>
        <p:spPr>
          <a:xfrm>
            <a:off x="3671079" y="5044368"/>
            <a:ext cx="2683515" cy="200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75824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5236</TotalTime>
  <Words>764</Words>
  <Application>Microsoft Office PowerPoint</Application>
  <PresentationFormat>Произвольный</PresentationFormat>
  <Paragraphs>128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Государственное бюджетное дошкольное образовательное учреждение центр развития ребенка – детский сад № 48 Красносельского района 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261</cp:revision>
  <cp:lastPrinted>2019-05-17T09:19:10Z</cp:lastPrinted>
  <dcterms:created xsi:type="dcterms:W3CDTF">2019-04-04T09:59:39Z</dcterms:created>
  <dcterms:modified xsi:type="dcterms:W3CDTF">2019-05-17T15:08:17Z</dcterms:modified>
</cp:coreProperties>
</file>