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9" r:id="rId4"/>
    <p:sldId id="259" r:id="rId5"/>
    <p:sldId id="277" r:id="rId6"/>
    <p:sldId id="276" r:id="rId7"/>
    <p:sldId id="262" r:id="rId8"/>
    <p:sldId id="263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FFF"/>
    <a:srgbClr val="FFE8D1"/>
    <a:srgbClr val="FF99FF"/>
    <a:srgbClr val="3333CC"/>
    <a:srgbClr val="FFCCCC"/>
    <a:srgbClr val="FF66CC"/>
    <a:srgbClr val="FFFFCC"/>
    <a:srgbClr val="FFB469"/>
    <a:srgbClr val="FFFF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954" y="-4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E1021-732A-4FCD-B7DF-A8396C6841B5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8C271-A519-4E79-BEFA-D50241EB9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13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480A9-E000-4742-8B74-0EEC2393A87D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AF0CE-87B3-4632-A987-ADC154423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15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AF0CE-87B3-4632-A987-ADC15442328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923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AF0CE-87B3-4632-A987-ADC1544232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809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AF0CE-87B3-4632-A987-ADC1544232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809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3CCA-08D7-4724-9F6F-2702842B034B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FED7-C5ED-451C-A126-DAC5D48DB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64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3CCA-08D7-4724-9F6F-2702842B034B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FED7-C5ED-451C-A126-DAC5D48DB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34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3CCA-08D7-4724-9F6F-2702842B034B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FED7-C5ED-451C-A126-DAC5D48DB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79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3CCA-08D7-4724-9F6F-2702842B034B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FED7-C5ED-451C-A126-DAC5D48DB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72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3CCA-08D7-4724-9F6F-2702842B034B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FED7-C5ED-451C-A126-DAC5D48DB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11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3CCA-08D7-4724-9F6F-2702842B034B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FED7-C5ED-451C-A126-DAC5D48DB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3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3CCA-08D7-4724-9F6F-2702842B034B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FED7-C5ED-451C-A126-DAC5D48DB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21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3CCA-08D7-4724-9F6F-2702842B034B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FED7-C5ED-451C-A126-DAC5D48DB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22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3CCA-08D7-4724-9F6F-2702842B034B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FED7-C5ED-451C-A126-DAC5D48DB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0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3CCA-08D7-4724-9F6F-2702842B034B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FED7-C5ED-451C-A126-DAC5D48DB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5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3CCA-08D7-4724-9F6F-2702842B034B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FED7-C5ED-451C-A126-DAC5D48DB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0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C3CCA-08D7-4724-9F6F-2702842B034B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DFED7-C5ED-451C-A126-DAC5D48DB9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64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6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7.jpeg"/><Relationship Id="rId4" Type="http://schemas.microsoft.com/office/2007/relationships/hdphoto" Target="../media/hdphoto7.wdp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microsoft.com/office/2007/relationships/hdphoto" Target="../media/hdphoto11.wdp"/><Relationship Id="rId5" Type="http://schemas.openxmlformats.org/officeDocument/2006/relationships/image" Target="../media/image21.jpeg"/><Relationship Id="rId10" Type="http://schemas.openxmlformats.org/officeDocument/2006/relationships/image" Target="../media/image24.jpeg"/><Relationship Id="rId4" Type="http://schemas.openxmlformats.org/officeDocument/2006/relationships/image" Target="../media/image20.jpeg"/><Relationship Id="rId9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microsoft.com/office/2007/relationships/hdphoto" Target="../media/hdphoto13.wdp"/><Relationship Id="rId12" Type="http://schemas.microsoft.com/office/2007/relationships/hdphoto" Target="../media/hdphoto15.wdp"/><Relationship Id="rId2" Type="http://schemas.openxmlformats.org/officeDocument/2006/relationships/image" Target="../media/image25.jpeg"/><Relationship Id="rId16" Type="http://schemas.microsoft.com/office/2007/relationships/hdphoto" Target="../media/hdphoto1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4.jpeg"/><Relationship Id="rId5" Type="http://schemas.openxmlformats.org/officeDocument/2006/relationships/image" Target="../media/image30.jpg"/><Relationship Id="rId15" Type="http://schemas.openxmlformats.org/officeDocument/2006/relationships/image" Target="../media/image36.png"/><Relationship Id="rId10" Type="http://schemas.microsoft.com/office/2007/relationships/hdphoto" Target="../media/hdphoto14.wdp"/><Relationship Id="rId4" Type="http://schemas.microsoft.com/office/2007/relationships/hdphoto" Target="../media/hdphoto12.wdp"/><Relationship Id="rId9" Type="http://schemas.openxmlformats.org/officeDocument/2006/relationships/image" Target="../media/image33.jpeg"/><Relationship Id="rId14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5" t="72677" r="33897" b="16339"/>
          <a:stretch/>
        </p:blipFill>
        <p:spPr>
          <a:xfrm>
            <a:off x="3213714" y="6109841"/>
            <a:ext cx="2736304" cy="55173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2" t="5497" r="3834" b="28714"/>
          <a:stretch/>
        </p:blipFill>
        <p:spPr>
          <a:xfrm>
            <a:off x="781235" y="3775913"/>
            <a:ext cx="7745207" cy="23339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2" y="321616"/>
            <a:ext cx="897537" cy="8937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3233" y="3775914"/>
            <a:ext cx="80232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33CC"/>
                </a:solidFill>
                <a:latin typeface="Bahnschrift" panose="020B0502040204020203" pitchFamily="34" charset="0"/>
              </a:rPr>
              <a:t> «Проектирование новых </a:t>
            </a:r>
          </a:p>
          <a:p>
            <a:pPr algn="ctr"/>
            <a:r>
              <a:rPr lang="ru-RU" sz="3200" b="1" dirty="0" smtClean="0">
                <a:solidFill>
                  <a:srgbClr val="3333CC"/>
                </a:solidFill>
                <a:latin typeface="Bahnschrift" panose="020B0502040204020203" pitchFamily="34" charset="0"/>
              </a:rPr>
              <a:t>форматов сопровождения родителей воспитанников в дошкольной образовательной организации»</a:t>
            </a:r>
            <a:endParaRPr lang="ru-RU" sz="3200" dirty="0">
              <a:solidFill>
                <a:srgbClr val="3333CC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6705" y="6062540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2020 – 2021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учебный год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8373" y="1515473"/>
            <a:ext cx="4680521" cy="1948660"/>
          </a:xfrm>
        </p:spPr>
        <p:txBody>
          <a:bodyPr>
            <a:prstTxWarp prst="textInflate">
              <a:avLst/>
            </a:prstTxWarp>
            <a:noAutofit/>
          </a:bodyPr>
          <a:lstStyle/>
          <a:p>
            <a:r>
              <a:rPr lang="ru-RU" sz="4000" dirty="0" smtClean="0">
                <a:solidFill>
                  <a:srgbClr val="3333CC"/>
                </a:solidFill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Центр </a:t>
            </a:r>
            <a:br>
              <a:rPr lang="ru-RU" sz="4000" dirty="0" smtClean="0">
                <a:solidFill>
                  <a:srgbClr val="3333CC"/>
                </a:solidFill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rgbClr val="3333CC"/>
                </a:solidFill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инновационного </a:t>
            </a:r>
            <a:br>
              <a:rPr lang="ru-RU" sz="4000" dirty="0" smtClean="0">
                <a:solidFill>
                  <a:srgbClr val="3333CC"/>
                </a:solidFill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rgbClr val="3333CC"/>
                </a:solidFill>
                <a:latin typeface="Bahnschrift" panose="020B0502040204020203" pitchFamily="34" charset="0"/>
                <a:ea typeface="+mn-ea"/>
                <a:cs typeface="Arial" panose="020B0604020202020204" pitchFamily="34" charset="0"/>
              </a:rPr>
              <a:t>педагогического поиска</a:t>
            </a:r>
            <a:endParaRPr lang="ru-RU" sz="4000" dirty="0">
              <a:solidFill>
                <a:srgbClr val="3333CC"/>
              </a:solidFill>
              <a:latin typeface="Bahnschrift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8321" y="260648"/>
            <a:ext cx="7411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Государственное бюджетное дошкольное образовательное учреждение центр развития ребенка – детский сад № 48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Красносельского района Санкт-Петербурга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4" t="13068" r="47022" b="7385"/>
          <a:stretch/>
        </p:blipFill>
        <p:spPr>
          <a:xfrm>
            <a:off x="0" y="1089536"/>
            <a:ext cx="2131643" cy="26121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11" t="16318" r="530" b="8621"/>
          <a:stretch/>
        </p:blipFill>
        <p:spPr>
          <a:xfrm>
            <a:off x="6752964" y="1152082"/>
            <a:ext cx="2241581" cy="25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олнце 20"/>
          <p:cNvSpPr/>
          <p:nvPr/>
        </p:nvSpPr>
        <p:spPr>
          <a:xfrm rot="20813022">
            <a:off x="107817" y="106042"/>
            <a:ext cx="2448271" cy="1983241"/>
          </a:xfrm>
          <a:prstGeom prst="sun">
            <a:avLst/>
          </a:prstGeom>
          <a:solidFill>
            <a:srgbClr val="FFFFCC"/>
          </a:solidFill>
          <a:ln>
            <a:solidFill>
              <a:srgbClr val="FFB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>
            <a:off x="3348726" y="116632"/>
            <a:ext cx="3758796" cy="1948952"/>
          </a:xfrm>
          <a:prstGeom prst="cloudCallout">
            <a:avLst>
              <a:gd name="adj1" fmla="val -81973"/>
              <a:gd name="adj2" fmla="val 391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3"/>
          <p:cNvSpPr/>
          <p:nvPr/>
        </p:nvSpPr>
        <p:spPr>
          <a:xfrm rot="16200000">
            <a:off x="6258970" y="5515054"/>
            <a:ext cx="2181412" cy="292388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носка-облако 29"/>
          <p:cNvSpPr/>
          <p:nvPr/>
        </p:nvSpPr>
        <p:spPr>
          <a:xfrm rot="19076825">
            <a:off x="5407922" y="1865314"/>
            <a:ext cx="3713347" cy="4138370"/>
          </a:xfrm>
          <a:prstGeom prst="cloudCallout">
            <a:avLst>
              <a:gd name="adj1" fmla="val -30528"/>
              <a:gd name="adj2" fmla="val 28840"/>
            </a:avLst>
          </a:prstGeom>
          <a:solidFill>
            <a:srgbClr val="C9FFDB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ln w="76200">
                <a:solidFill>
                  <a:srgbClr val="00B050"/>
                </a:solidFill>
              </a:ln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610" y="812266"/>
            <a:ext cx="1323293" cy="4457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3333CC"/>
                </a:solidFill>
                <a:latin typeface="Arial Black" panose="020B0A04020102020204" pitchFamily="34" charset="0"/>
              </a:rPr>
              <a:t>Цель</a:t>
            </a:r>
            <a:endParaRPr lang="ru-RU" sz="2400" b="1" dirty="0">
              <a:solidFill>
                <a:srgbClr val="3333CC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3122" y="3077402"/>
            <a:ext cx="5104681" cy="3780598"/>
          </a:xfrm>
          <a:prstGeom prst="roundRect">
            <a:avLst/>
          </a:prstGeom>
          <a:solidFill>
            <a:srgbClr val="FFB469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67423" y="1269435"/>
            <a:ext cx="5124656" cy="1966994"/>
          </a:xfrm>
          <a:prstGeom prst="triangle">
            <a:avLst/>
          </a:prstGeom>
          <a:solidFill>
            <a:srgbClr val="FFD9B3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n w="1905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502160" y="4518868"/>
            <a:ext cx="3607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Потребность  в новых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 технологиях 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 форматах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взаимодействия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с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семьёй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984331" y="2021766"/>
            <a:ext cx="2730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333CC"/>
                </a:solidFill>
                <a:latin typeface="Arial Black" panose="020B0A04020102020204" pitchFamily="34" charset="0"/>
              </a:rPr>
              <a:t>Актуальность</a:t>
            </a:r>
            <a:endParaRPr lang="ru-RU" sz="2400" dirty="0">
              <a:solidFill>
                <a:srgbClr val="3333CC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217803" y="2487543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Потребность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родителей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в информационно-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образовательных ресурсах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по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организации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обучения дошкольников не только 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на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удалённом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, но и повседневном режиме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</a:br>
            <a:endParaRPr lang="ru-RU" b="1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165296" y="1797516"/>
            <a:ext cx="1000335" cy="9101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96" y="1797516"/>
            <a:ext cx="1023414" cy="9206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65631" y="455025"/>
            <a:ext cx="42476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Формирование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в ДОУ</a:t>
            </a:r>
          </a:p>
          <a:p>
            <a:pPr lvl="0"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системы онлайн-сопровождения </a:t>
            </a:r>
          </a:p>
          <a:p>
            <a:pPr lvl="0"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родителей в соответствии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с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их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запросами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64" r="11421"/>
          <a:stretch/>
        </p:blipFill>
        <p:spPr>
          <a:xfrm>
            <a:off x="4649922" y="5488364"/>
            <a:ext cx="4459571" cy="136693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965451" y="2739204"/>
            <a:ext cx="1688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28575">
                  <a:noFill/>
                </a:ln>
                <a:solidFill>
                  <a:srgbClr val="3333CC"/>
                </a:solidFill>
                <a:latin typeface="Arial Black" panose="020B0A04020102020204" pitchFamily="34" charset="0"/>
              </a:rPr>
              <a:t>Задачи</a:t>
            </a:r>
            <a:endParaRPr lang="ru-RU" sz="2400" dirty="0">
              <a:ln w="28575">
                <a:noFill/>
              </a:ln>
              <a:solidFill>
                <a:srgbClr val="3333CC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5056" y="3590299"/>
            <a:ext cx="2421947" cy="2160240"/>
          </a:xfrm>
          <a:prstGeom prst="roundRect">
            <a:avLst/>
          </a:prstGeom>
          <a:solidFill>
            <a:srgbClr val="FFD9B3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Выявить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, апробировать и обосновать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информационно-образовательное пространство «Успешный ребёнок»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09523" y="3573016"/>
            <a:ext cx="2254869" cy="2160240"/>
          </a:xfrm>
          <a:prstGeom prst="roundRect">
            <a:avLst/>
          </a:prstGeom>
          <a:solidFill>
            <a:srgbClr val="FFD9B3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/>
          <a:stretch/>
        </p:blipFill>
        <p:spPr>
          <a:xfrm>
            <a:off x="-2964" y="5657894"/>
            <a:ext cx="6444208" cy="120010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868024" y="3641705"/>
            <a:ext cx="2137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Разработать программу обучения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 и методические рекомендации для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39720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69" r="12062"/>
          <a:stretch/>
        </p:blipFill>
        <p:spPr>
          <a:xfrm flipH="1">
            <a:off x="3377784" y="3438405"/>
            <a:ext cx="2720754" cy="3363784"/>
          </a:xfrm>
          <a:prstGeom prst="rect">
            <a:avLst/>
          </a:prstGeom>
        </p:spPr>
      </p:pic>
      <p:sp>
        <p:nvSpPr>
          <p:cNvPr id="18" name="Выноска-облако 17"/>
          <p:cNvSpPr/>
          <p:nvPr/>
        </p:nvSpPr>
        <p:spPr>
          <a:xfrm rot="1126937">
            <a:off x="4743840" y="839144"/>
            <a:ext cx="1910411" cy="1543043"/>
          </a:xfrm>
          <a:prstGeom prst="cloudCallout">
            <a:avLst>
              <a:gd name="adj1" fmla="val 16097"/>
              <a:gd name="adj2" fmla="val 8247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>
            <a:off x="280061" y="1033263"/>
            <a:ext cx="2635755" cy="1963689"/>
          </a:xfrm>
          <a:prstGeom prst="wedgeEllipseCallout">
            <a:avLst>
              <a:gd name="adj1" fmla="val 72292"/>
              <a:gd name="adj2" fmla="val -63206"/>
            </a:avLst>
          </a:pr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31685" y="1117466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Создание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информационно-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образовательного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пространства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«Успешный ребёнок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»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62" y="5676035"/>
            <a:ext cx="619633" cy="617002"/>
          </a:xfrm>
          <a:prstGeom prst="rect">
            <a:avLst/>
          </a:prstGeom>
        </p:spPr>
      </p:pic>
      <p:sp>
        <p:nvSpPr>
          <p:cNvPr id="12" name="Овальная выноска 11"/>
          <p:cNvSpPr/>
          <p:nvPr/>
        </p:nvSpPr>
        <p:spPr>
          <a:xfrm>
            <a:off x="431541" y="3356992"/>
            <a:ext cx="3060340" cy="2232248"/>
          </a:xfrm>
          <a:prstGeom prst="wedgeEllipseCallout">
            <a:avLst>
              <a:gd name="adj1" fmla="val 78045"/>
              <a:gd name="adj2" fmla="val -165745"/>
            </a:avLst>
          </a:prstGeom>
          <a:solidFill>
            <a:srgbClr val="FFE8D1"/>
          </a:solidFill>
          <a:ln w="19050">
            <a:solidFill>
              <a:srgbClr val="FF66CC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108519" y="3331331"/>
            <a:ext cx="41404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Внедрение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в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практику новых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 форматов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 онлайн-сопровождения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: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онлайн-консультации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видеоуроки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онлайн-тренинги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 rot="2098083">
            <a:off x="6769519" y="1002303"/>
            <a:ext cx="2000587" cy="1652032"/>
          </a:xfrm>
          <a:prstGeom prst="cloudCallout">
            <a:avLst>
              <a:gd name="adj1" fmla="val -42639"/>
              <a:gd name="adj2" fmla="val 12724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24614" y="1117466"/>
            <a:ext cx="2304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Создали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творческую 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группу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 rot="3160005">
            <a:off x="6568777" y="2600771"/>
            <a:ext cx="1995551" cy="2006933"/>
          </a:xfrm>
          <a:prstGeom prst="cloudCallout">
            <a:avLst>
              <a:gd name="adj1" fmla="val -46934"/>
              <a:gd name="adj2" fmla="val 703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320491" y="2929292"/>
            <a:ext cx="2555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Решили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вопрос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технического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сопровождения площадки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2062" y="3031074"/>
            <a:ext cx="2114681" cy="461665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3333CC"/>
                </a:solidFill>
                <a:latin typeface="Bahnschrift" panose="020B0502040204020203" pitchFamily="34" charset="0"/>
              </a:rPr>
              <a:t>Что сделали?</a:t>
            </a:r>
            <a:endParaRPr lang="ru-RU" sz="2400" dirty="0">
              <a:latin typeface="Bahnschrift" panose="020B0502040204020203" pitchFamily="34" charset="0"/>
            </a:endParaRPr>
          </a:p>
        </p:txBody>
      </p:sp>
      <p:sp>
        <p:nvSpPr>
          <p:cNvPr id="16" name="Выноска-облако 15"/>
          <p:cNvSpPr/>
          <p:nvPr/>
        </p:nvSpPr>
        <p:spPr>
          <a:xfrm rot="4578269">
            <a:off x="6465120" y="4425482"/>
            <a:ext cx="1865065" cy="2327516"/>
          </a:xfrm>
          <a:prstGeom prst="cloudCallout">
            <a:avLst>
              <a:gd name="adj1" fmla="val -102208"/>
              <a:gd name="adj2" fmla="val 4656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843840" y="4869160"/>
            <a:ext cx="3125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Засняли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пробные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онлайн-видео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для педагогов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65273" y="1366654"/>
            <a:ext cx="2304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Проработали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идеи, изучили теорию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2" y="-64362"/>
            <a:ext cx="9144000" cy="99412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3333CC"/>
                </a:solidFill>
                <a:latin typeface="Bahnschrift" panose="020B0502040204020203" pitchFamily="34" charset="0"/>
                <a:ea typeface="+mn-ea"/>
                <a:cs typeface="+mn-cs"/>
              </a:rPr>
              <a:t>Инновационные </a:t>
            </a:r>
            <a:r>
              <a:rPr lang="ru-RU" sz="4000" b="1" dirty="0" smtClean="0">
                <a:solidFill>
                  <a:srgbClr val="3333CC"/>
                </a:solidFill>
                <a:latin typeface="Bahnschrift" panose="020B0502040204020203" pitchFamily="34" charset="0"/>
                <a:ea typeface="+mn-ea"/>
                <a:cs typeface="+mn-cs"/>
              </a:rPr>
              <a:t>идеи и их решение</a:t>
            </a:r>
            <a:endParaRPr lang="ru-RU" sz="4000" b="1" dirty="0">
              <a:solidFill>
                <a:srgbClr val="3333CC"/>
              </a:solidFill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5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перфолента 14"/>
          <p:cNvSpPr/>
          <p:nvPr/>
        </p:nvSpPr>
        <p:spPr>
          <a:xfrm>
            <a:off x="2882246" y="4310413"/>
            <a:ext cx="6050911" cy="2142923"/>
          </a:xfrm>
          <a:prstGeom prst="flowChartPunchedTape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но 2 3"/>
          <p:cNvSpPr/>
          <p:nvPr/>
        </p:nvSpPr>
        <p:spPr>
          <a:xfrm rot="1767950">
            <a:off x="483728" y="750840"/>
            <a:ext cx="3676551" cy="2933543"/>
          </a:xfrm>
          <a:prstGeom prst="irregularSeal2">
            <a:avLst/>
          </a:prstGeom>
          <a:solidFill>
            <a:srgbClr val="FFCCCC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23696" y="4820647"/>
            <a:ext cx="6009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Минимизация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времени для доступа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к информации;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своевременное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получение ответа на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запрос;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обеспечение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индивидуального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подхода;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возможность педагогов продемонстрировать свою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компетентность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62204" y="127781"/>
            <a:ext cx="5926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3333CC"/>
                </a:solidFill>
                <a:latin typeface="Bahnschrift" panose="020B0502040204020203" pitchFamily="34" charset="0"/>
              </a:rPr>
              <a:t>Предлагаемые решения</a:t>
            </a:r>
            <a:endParaRPr lang="ru-RU" sz="4000" dirty="0">
              <a:solidFill>
                <a:srgbClr val="3333CC"/>
              </a:solidFill>
              <a:latin typeface="Bahnschrift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5713"/>
            <a:ext cx="1014624" cy="101031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4572024"/>
            <a:ext cx="2142491" cy="18680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5796" y="1700808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Онлайн-консультации </a:t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</a:b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8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17" r="4767"/>
          <a:stretch/>
        </p:blipFill>
        <p:spPr>
          <a:xfrm>
            <a:off x="5034482" y="1233665"/>
            <a:ext cx="2808311" cy="196789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35790" y="3877727"/>
            <a:ext cx="2529156" cy="472270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rgbClr val="3333CC"/>
                </a:solidFill>
                <a:latin typeface="Bahnschrift" panose="020B0502040204020203" pitchFamily="34" charset="0"/>
              </a:rPr>
              <a:t>Преимущества</a:t>
            </a:r>
            <a:endParaRPr lang="ru-RU" sz="2800" b="1" dirty="0">
              <a:solidFill>
                <a:srgbClr val="3333CC"/>
              </a:solidFill>
              <a:latin typeface="Bahnschrift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958719"/>
            <a:ext cx="3618821" cy="315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0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2" r="3352"/>
          <a:stretch/>
        </p:blipFill>
        <p:spPr>
          <a:xfrm>
            <a:off x="6156177" y="1485524"/>
            <a:ext cx="2462500" cy="17994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8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89" t="6772" r="10558" b="6909"/>
          <a:stretch/>
        </p:blipFill>
        <p:spPr>
          <a:xfrm>
            <a:off x="539553" y="1485524"/>
            <a:ext cx="2476136" cy="194347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1" y="1240085"/>
            <a:ext cx="3209029" cy="2868376"/>
          </a:xfrm>
          <a:prstGeom prst="rect">
            <a:avLst/>
          </a:prstGeom>
        </p:spPr>
      </p:pic>
      <p:sp>
        <p:nvSpPr>
          <p:cNvPr id="2" name="Блок-схема: перфолента 1"/>
          <p:cNvSpPr/>
          <p:nvPr/>
        </p:nvSpPr>
        <p:spPr>
          <a:xfrm>
            <a:off x="2899158" y="4600878"/>
            <a:ext cx="6050911" cy="2073974"/>
          </a:xfrm>
          <a:prstGeom prst="flowChartPunchedTape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2 10"/>
          <p:cNvSpPr/>
          <p:nvPr/>
        </p:nvSpPr>
        <p:spPr>
          <a:xfrm rot="1076038">
            <a:off x="3280895" y="1194785"/>
            <a:ext cx="2691709" cy="2276324"/>
          </a:xfrm>
          <a:prstGeom prst="irregularSeal2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08" y="1240085"/>
            <a:ext cx="3209029" cy="28683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62204" y="127781"/>
            <a:ext cx="5926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3333CC"/>
                </a:solidFill>
                <a:latin typeface="Bahnschrift" panose="020B0502040204020203" pitchFamily="34" charset="0"/>
              </a:rPr>
              <a:t>Предлагаемые решения</a:t>
            </a:r>
            <a:endParaRPr lang="ru-RU" sz="4000" dirty="0">
              <a:solidFill>
                <a:srgbClr val="3333CC"/>
              </a:solidFill>
              <a:latin typeface="Bahnschrift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5713"/>
            <a:ext cx="1014624" cy="101031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16" y="4600878"/>
            <a:ext cx="2548288" cy="19822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82390" y="1969672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Видеоуроки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99154" y="4990161"/>
            <a:ext cx="56996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Создание единой образовательной среды семьи и ДОО;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приобщение родителей к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процессу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обучения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;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расширение пространства для  развития детей, в том числе  детей с ОВЗ.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41337" y="4364743"/>
            <a:ext cx="2529156" cy="472270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rgbClr val="3333CC"/>
                </a:solidFill>
                <a:latin typeface="Bahnschrift" panose="020B0502040204020203" pitchFamily="34" charset="0"/>
              </a:rPr>
              <a:t>Преимущества</a:t>
            </a:r>
            <a:endParaRPr lang="ru-RU" sz="2800" b="1" dirty="0">
              <a:solidFill>
                <a:srgbClr val="3333CC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516693" y="4371405"/>
            <a:ext cx="6305373" cy="2267583"/>
          </a:xfrm>
          <a:prstGeom prst="flowChartPunchedTape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2 10"/>
          <p:cNvSpPr/>
          <p:nvPr/>
        </p:nvSpPr>
        <p:spPr>
          <a:xfrm rot="1076038">
            <a:off x="3356872" y="1235097"/>
            <a:ext cx="2576036" cy="2231611"/>
          </a:xfrm>
          <a:prstGeom prst="irregularSeal2">
            <a:avLst/>
          </a:prstGeom>
          <a:solidFill>
            <a:srgbClr val="FF99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62204" y="151983"/>
            <a:ext cx="5926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3333CC"/>
                </a:solidFill>
                <a:latin typeface="Bahnschrift" panose="020B0502040204020203" pitchFamily="34" charset="0"/>
              </a:rPr>
              <a:t>Предлагаемые решения</a:t>
            </a:r>
            <a:endParaRPr lang="ru-RU" sz="4000" dirty="0">
              <a:solidFill>
                <a:srgbClr val="3333CC"/>
              </a:solidFill>
              <a:latin typeface="Bahnschrift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5713"/>
            <a:ext cx="864096" cy="8604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33014"/>
            <a:ext cx="2050782" cy="17483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51136" y="1935403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Онлайн-тренинги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8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3" t="6254" r="9849" b="-1"/>
          <a:stretch/>
        </p:blipFill>
        <p:spPr>
          <a:xfrm>
            <a:off x="490623" y="1263576"/>
            <a:ext cx="2382709" cy="173337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07822" y="4539664"/>
            <a:ext cx="65105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Эффективностиь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 совместной деятельности с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коучами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 детского сада в получении значимых рекомендаций;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Возможность  освоения  родителями основных игровых методов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приёмов в работе с детьми 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0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642" b="7233"/>
          <a:stretch/>
        </p:blipFill>
        <p:spPr>
          <a:xfrm>
            <a:off x="6171473" y="1263931"/>
            <a:ext cx="2463834" cy="17330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80" y="1124963"/>
            <a:ext cx="1030966" cy="863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6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33"/>
          <a:stretch/>
        </p:blipFill>
        <p:spPr>
          <a:xfrm>
            <a:off x="7603186" y="1149053"/>
            <a:ext cx="1218880" cy="981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49235" y="3760634"/>
            <a:ext cx="2437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CC"/>
                </a:solidFill>
                <a:latin typeface="Bahnschrift" panose="020B0502040204020203" pitchFamily="34" charset="0"/>
              </a:rPr>
              <a:t>Учитель - логопед</a:t>
            </a:r>
            <a:endParaRPr lang="ru-RU" sz="2000" b="1" dirty="0">
              <a:solidFill>
                <a:srgbClr val="3333CC"/>
              </a:solidFill>
              <a:latin typeface="Bahnschrift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20972" y="3811080"/>
            <a:ext cx="2605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CC"/>
                </a:solidFill>
                <a:latin typeface="Bahnschrift" panose="020B0502040204020203" pitchFamily="34" charset="0"/>
              </a:rPr>
              <a:t>Педагог - психолог</a:t>
            </a:r>
            <a:endParaRPr lang="ru-RU" sz="2000" b="1" dirty="0">
              <a:solidFill>
                <a:srgbClr val="3333CC"/>
              </a:solidFill>
              <a:latin typeface="Bahnschrift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43741" y="4303529"/>
            <a:ext cx="2529156" cy="472270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rgbClr val="3333CC"/>
                </a:solidFill>
                <a:latin typeface="Bahnschrift" panose="020B0502040204020203" pitchFamily="34" charset="0"/>
              </a:rPr>
              <a:t>Преимущества</a:t>
            </a:r>
            <a:endParaRPr lang="ru-RU" sz="2800" b="1" dirty="0">
              <a:solidFill>
                <a:srgbClr val="3333CC"/>
              </a:solidFill>
              <a:latin typeface="Bahnschrift" panose="020B0502040204020203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7" y="1124963"/>
            <a:ext cx="3054102" cy="272989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349" y="1027214"/>
            <a:ext cx="3209029" cy="286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ятно 1 18"/>
          <p:cNvSpPr/>
          <p:nvPr/>
        </p:nvSpPr>
        <p:spPr>
          <a:xfrm rot="1098887">
            <a:off x="4520467" y="830800"/>
            <a:ext cx="4504763" cy="4876464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1 16"/>
          <p:cNvSpPr/>
          <p:nvPr/>
        </p:nvSpPr>
        <p:spPr>
          <a:xfrm rot="16200000">
            <a:off x="1006088" y="419031"/>
            <a:ext cx="3335521" cy="5132690"/>
          </a:xfrm>
          <a:prstGeom prst="irregularSeal1">
            <a:avLst/>
          </a:prstGeom>
          <a:solidFill>
            <a:srgbClr val="FFE8D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598" y="-27384"/>
            <a:ext cx="6840760" cy="100811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3333CC"/>
                </a:solidFill>
                <a:latin typeface="Bahnschrift" panose="020B0502040204020203" pitchFamily="34" charset="0"/>
                <a:ea typeface="+mn-ea"/>
                <a:cs typeface="+mn-cs"/>
              </a:rPr>
              <a:t>Значимые результаты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96642" y="1875400"/>
            <a:ext cx="375241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Открытие своего 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ребёнка, как индивидуальность.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Получение дистанционной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поддержки  от педагогов ДОУ 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в соответствии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с запросами 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по освоению детьми образовательной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программы ДОУ </a:t>
            </a:r>
            <a:r>
              <a:rPr lang="ru-RU" sz="1200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12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endParaRPr lang="ru-RU" sz="12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22693" y="1018193"/>
            <a:ext cx="2452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3333CC"/>
                </a:solidFill>
                <a:latin typeface="Bahnschrift SemiBold" panose="020B0502040204020203" pitchFamily="34" charset="0"/>
              </a:rPr>
              <a:t>Для</a:t>
            </a:r>
            <a:r>
              <a:rPr lang="ru-RU" sz="2400" dirty="0">
                <a:solidFill>
                  <a:srgbClr val="3333CC"/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dirty="0" smtClean="0">
                <a:solidFill>
                  <a:srgbClr val="3333CC"/>
                </a:solidFill>
                <a:latin typeface="Bahnschrift SemiBold" panose="020B0502040204020203" pitchFamily="34" charset="0"/>
              </a:rPr>
              <a:t>родителей </a:t>
            </a:r>
            <a:endParaRPr lang="ru-RU" sz="2400" dirty="0">
              <a:solidFill>
                <a:srgbClr val="3333CC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3078" y="1065750"/>
            <a:ext cx="2380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3333CC"/>
                </a:solidFill>
                <a:latin typeface="Bahnschrift SemiBold" panose="020B0502040204020203" pitchFamily="34" charset="0"/>
              </a:rPr>
              <a:t>Для педагогов </a:t>
            </a:r>
            <a:endParaRPr lang="ru-RU" sz="2400" dirty="0">
              <a:solidFill>
                <a:srgbClr val="3333CC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28351" y="1065750"/>
            <a:ext cx="1999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3333CC"/>
                </a:solidFill>
                <a:latin typeface="Bahnschrift SemiBold" panose="020B0502040204020203" pitchFamily="34" charset="0"/>
              </a:rPr>
              <a:t>Для ребенка</a:t>
            </a:r>
            <a:endParaRPr lang="ru-RU" sz="2400" dirty="0">
              <a:solidFill>
                <a:srgbClr val="3333CC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3" y="57264"/>
            <a:ext cx="1104208" cy="109952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3078" y="1868392"/>
            <a:ext cx="3960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Разработка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/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методических рекомендаций 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с теоретическим обоснованием 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по использованию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педагогами 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новых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форматов 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онлайн-сопровождения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родителей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8" name="Пятно 1 17"/>
          <p:cNvSpPr/>
          <p:nvPr/>
        </p:nvSpPr>
        <p:spPr>
          <a:xfrm rot="16476091">
            <a:off x="3040498" y="2607752"/>
            <a:ext cx="2915899" cy="4921199"/>
          </a:xfrm>
          <a:prstGeom prst="irregularSeal1">
            <a:avLst/>
          </a:prstGeom>
          <a:solidFill>
            <a:srgbClr val="FF99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33224" y="4025117"/>
            <a:ext cx="59895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Получение  знаний 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детьми через участие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 в совместной деятельности  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с родителями и получение 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положительного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эмоционального отклика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 от общения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9671" y="5104624"/>
            <a:ext cx="1315317" cy="16768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4E8FE"/>
              </a:clrFrom>
              <a:clrTo>
                <a:srgbClr val="F4E8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1299" r="10730" b="9388"/>
          <a:stretch/>
        </p:blipFill>
        <p:spPr>
          <a:xfrm>
            <a:off x="6596099" y="4103634"/>
            <a:ext cx="1902738" cy="197568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3" y="3414629"/>
            <a:ext cx="1759581" cy="15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Прямая соединительная линия 74"/>
          <p:cNvCxnSpPr/>
          <p:nvPr/>
        </p:nvCxnSpPr>
        <p:spPr>
          <a:xfrm flipH="1">
            <a:off x="202984" y="5291122"/>
            <a:ext cx="158831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7858520" y="5306648"/>
            <a:ext cx="103396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1424157" y="365260"/>
            <a:ext cx="7468323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1471612" y="1397059"/>
            <a:ext cx="7420868" cy="932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584490" y="3928535"/>
            <a:ext cx="7307990" cy="835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232278" y="3928535"/>
            <a:ext cx="1199812" cy="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388" y="114932"/>
            <a:ext cx="6408301" cy="5006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/>
            <a:r>
              <a:rPr lang="ru-RU" sz="3200" b="1" dirty="0">
                <a:solidFill>
                  <a:srgbClr val="3333CC"/>
                </a:solidFill>
                <a:latin typeface="Arial Black" panose="020B0A04020102020204" pitchFamily="34" charset="0"/>
              </a:rPr>
              <a:t>Инновационная команда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104208" cy="1099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45" t="4902" r="1060" b="34845"/>
          <a:stretch/>
        </p:blipFill>
        <p:spPr>
          <a:xfrm>
            <a:off x="550416" y="3073744"/>
            <a:ext cx="1089629" cy="1233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" t="5676" r="23648" b="20491"/>
          <a:stretch/>
        </p:blipFill>
        <p:spPr>
          <a:xfrm>
            <a:off x="2284821" y="3073744"/>
            <a:ext cx="1148475" cy="127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6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19" t="6450" r="42983" b="55886"/>
          <a:stretch/>
        </p:blipFill>
        <p:spPr>
          <a:xfrm>
            <a:off x="7452320" y="3137904"/>
            <a:ext cx="1152128" cy="1258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8" r="49318" b="22532"/>
          <a:stretch/>
        </p:blipFill>
        <p:spPr>
          <a:xfrm rot="5400000">
            <a:off x="3992040" y="3099399"/>
            <a:ext cx="1253239" cy="1204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79" y="751374"/>
            <a:ext cx="1048991" cy="124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64000"/>
                    </a14:imgEffect>
                    <a14:imgEffect>
                      <a14:brightnessContrast bright="-14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67"/>
          <a:stretch/>
        </p:blipFill>
        <p:spPr>
          <a:xfrm>
            <a:off x="2267055" y="703117"/>
            <a:ext cx="1083788" cy="1345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79" r="9491" b="15909"/>
          <a:stretch/>
        </p:blipFill>
        <p:spPr>
          <a:xfrm>
            <a:off x="5793330" y="3137904"/>
            <a:ext cx="1015990" cy="1205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216725" y="1972985"/>
            <a:ext cx="175079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Методист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  <a:p>
            <a:pPr algn="ctr"/>
            <a:r>
              <a:rPr lang="ru-RU" sz="1400" b="1" dirty="0" err="1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Дьячкова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Ирина Викторовна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14086" y="2026571"/>
            <a:ext cx="20297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Старший воспитатель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Воронкова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Галина Юрьевна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3541" y="4281975"/>
            <a:ext cx="177805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Воспитатель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Быковская Оксана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Анатольевна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79250" y="4378696"/>
            <a:ext cx="20441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Воспитатель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Дмитриева Екатерина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 Александровна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03844" y="4350342"/>
            <a:ext cx="169469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Воспитатель</a:t>
            </a:r>
          </a:p>
          <a:p>
            <a:pPr algn="ctr"/>
            <a:r>
              <a:rPr lang="ru-RU" sz="1400" b="1" dirty="0" err="1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Дырда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/>
            </a:r>
            <a:b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</a:b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Татьяна Юрьевна 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95828" y="4346520"/>
            <a:ext cx="17572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Воспитатель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Назарова</a:t>
            </a:r>
            <a:b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</a:b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Ольга Викторовна 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32551" y="4318563"/>
            <a:ext cx="165301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Учитель-логопед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Портнова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Ольга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 Александровна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20124" y="55638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ДОУ:     </a:t>
            </a:r>
            <a:r>
              <a:rPr lang="en-US" sz="1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http://ds48-spb.ru/</a:t>
            </a:r>
            <a:endParaRPr lang="ru-RU" sz="1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почта: </a:t>
            </a:r>
            <a:r>
              <a:rPr lang="en-US" sz="1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farzik_713@mail.ru</a:t>
            </a:r>
            <a:endParaRPr lang="ru-RU" sz="16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8(812) 741-73-73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42000"/>
                    </a14:imgEffect>
                    <a14:imgEffect>
                      <a14:brightnessContrast bright="10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7" r="12311" b="40041"/>
          <a:stretch/>
        </p:blipFill>
        <p:spPr>
          <a:xfrm>
            <a:off x="4412071" y="701386"/>
            <a:ext cx="1168041" cy="1269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3843883" y="1972985"/>
            <a:ext cx="22637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Заведующий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  <a:p>
            <a:pPr algn="ctr"/>
            <a:r>
              <a:rPr lang="ru-RU" sz="1400" b="1" dirty="0" err="1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Фарзалиева</a:t>
            </a:r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Светлана Владимировна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02984" y="2865247"/>
            <a:ext cx="0" cy="243011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1424157" y="365262"/>
            <a:ext cx="7933" cy="249814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232278" y="2863404"/>
            <a:ext cx="1199812" cy="184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8892480" y="365262"/>
            <a:ext cx="0" cy="493699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1971698" y="2625934"/>
            <a:ext cx="6050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3333CC"/>
                </a:solidFill>
                <a:latin typeface="Arial Black" panose="020B0A04020102020204" pitchFamily="34" charset="0"/>
              </a:rPr>
              <a:t>Руководители творческой группы</a:t>
            </a:r>
            <a:endParaRPr lang="ru-RU" sz="2400" dirty="0">
              <a:solidFill>
                <a:srgbClr val="3333CC"/>
              </a:solidFill>
              <a:latin typeface="Arial Black" panose="020B0A0402010202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607816" y="5040648"/>
            <a:ext cx="6413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3333CC"/>
                </a:solidFill>
                <a:latin typeface="Arial Black" panose="020B0A04020102020204" pitchFamily="34" charset="0"/>
              </a:rPr>
              <a:t>Контакты для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40207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3210</TotalTime>
  <Words>267</Words>
  <Application>Microsoft Office PowerPoint</Application>
  <PresentationFormat>Экран (4:3)</PresentationFormat>
  <Paragraphs>102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Центр  инновационного  педагогического поиска</vt:lpstr>
      <vt:lpstr>Цель</vt:lpstr>
      <vt:lpstr>Инновационные идеи и их решение</vt:lpstr>
      <vt:lpstr>Презентация PowerPoint</vt:lpstr>
      <vt:lpstr>Презентация PowerPoint</vt:lpstr>
      <vt:lpstr>Презентация PowerPoint</vt:lpstr>
      <vt:lpstr>Значимые результаты </vt:lpstr>
      <vt:lpstr>Инновационная команда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176</cp:revision>
  <dcterms:created xsi:type="dcterms:W3CDTF">2019-04-04T15:57:42Z</dcterms:created>
  <dcterms:modified xsi:type="dcterms:W3CDTF">2021-05-16T20:57:27Z</dcterms:modified>
</cp:coreProperties>
</file>